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7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1" r:id="rId3"/>
    <p:sldId id="262" r:id="rId4"/>
    <p:sldId id="279" r:id="rId5"/>
    <p:sldId id="271" r:id="rId6"/>
    <p:sldId id="282" r:id="rId7"/>
    <p:sldId id="287" r:id="rId8"/>
    <p:sldId id="288" r:id="rId9"/>
    <p:sldId id="291" r:id="rId10"/>
    <p:sldId id="265" r:id="rId11"/>
    <p:sldId id="293" r:id="rId12"/>
    <p:sldId id="257" r:id="rId13"/>
    <p:sldId id="294" r:id="rId14"/>
    <p:sldId id="297" r:id="rId15"/>
    <p:sldId id="283" r:id="rId16"/>
    <p:sldId id="263" r:id="rId17"/>
    <p:sldId id="280" r:id="rId18"/>
    <p:sldId id="268" r:id="rId19"/>
    <p:sldId id="272" r:id="rId20"/>
    <p:sldId id="275" r:id="rId21"/>
    <p:sldId id="295" r:id="rId22"/>
    <p:sldId id="296" r:id="rId23"/>
    <p:sldId id="292" r:id="rId24"/>
    <p:sldId id="299" r:id="rId25"/>
    <p:sldId id="298" r:id="rId26"/>
    <p:sldId id="284" r:id="rId27"/>
    <p:sldId id="264" r:id="rId28"/>
    <p:sldId id="285" r:id="rId29"/>
  </p:sldIdLst>
  <p:sldSz cx="9144000" cy="5145088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6">
          <p15:clr>
            <a:srgbClr val="A4A3A4"/>
          </p15:clr>
        </p15:guide>
        <p15:guide id="2" pos="28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4" d="100"/>
          <a:sy n="114" d="100"/>
        </p:scale>
        <p:origin x="547" y="86"/>
      </p:cViewPr>
      <p:guideLst>
        <p:guide orient="horz" pos="1636"/>
        <p:guide pos="28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2018-12-05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B4A33-8CC6-4A9D-99BB-1801B6CFF545}" type="datetimeFigureOut">
              <a:rPr lang="zh-CN" altLang="en-US" smtClean="0"/>
              <a:t>2018-12-05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57741-1FBC-46E9-B013-86EC6A7C2E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57741-1FBC-46E9-B013-86EC6A7C2E1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FE4F62-605D-4A72-9B78-2AF5B0B98AE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DF715-C661-4A4B-BB5A-CE67FF753190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DF715-C661-4A4B-BB5A-CE67FF75319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DF715-C661-4A4B-BB5A-CE67FF75319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020DF-609D-469D-AA65-D123F325B72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DF715-C661-4A4B-BB5A-CE67FF75319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DF715-C661-4A4B-BB5A-CE67FF75319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313"/>
            <a:ext cx="7772400" cy="110285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886BA-5FC7-4C45-9AF2-D10BC1540A8E}" type="datetimeFigureOut">
              <a:rPr lang="zh-CN" altLang="en-US" smtClean="0"/>
              <a:t>2018-12-05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0CF6-0F7D-4653-8535-B9F68734AF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886BA-5FC7-4C45-9AF2-D10BC1540A8E}" type="datetimeFigureOut">
              <a:rPr lang="zh-CN" altLang="en-US" smtClean="0"/>
              <a:t>2018-12-05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0CF6-0F7D-4653-8535-B9F68734AF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6156176" y="448075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829"/>
            <a:ext cx="2057400" cy="329309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829"/>
            <a:ext cx="6019800" cy="329309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886BA-5FC7-4C45-9AF2-D10BC1540A8E}" type="datetimeFigureOut">
              <a:rPr lang="zh-CN" altLang="en-US" smtClean="0"/>
              <a:t>2018-12-05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0CF6-0F7D-4653-8535-B9F68734AF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2"/>
          <p:cNvSpPr>
            <a:spLocks noGrp="1"/>
          </p:cNvSpPr>
          <p:nvPr>
            <p:ph type="pic" sz="quarter" idx="11"/>
          </p:nvPr>
        </p:nvSpPr>
        <p:spPr>
          <a:xfrm rot="19473986">
            <a:off x="1119313" y="1342178"/>
            <a:ext cx="1432775" cy="1768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>
              <a:defRPr sz="600"/>
            </a:lvl1pPr>
          </a:lstStyle>
          <a:p>
            <a:endParaRPr lang="zh-CN" altLang="en-US"/>
          </a:p>
        </p:txBody>
      </p:sp>
      <p:sp>
        <p:nvSpPr>
          <p:cNvPr id="22" name="图片占位符 2"/>
          <p:cNvSpPr>
            <a:spLocks noGrp="1"/>
          </p:cNvSpPr>
          <p:nvPr>
            <p:ph type="pic" sz="quarter" idx="12"/>
          </p:nvPr>
        </p:nvSpPr>
        <p:spPr>
          <a:xfrm rot="19473986">
            <a:off x="1978733" y="1342178"/>
            <a:ext cx="1432775" cy="1768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>
              <a:defRPr sz="600"/>
            </a:lvl1pPr>
          </a:lstStyle>
          <a:p>
            <a:endParaRPr lang="zh-CN" altLang="en-US"/>
          </a:p>
        </p:txBody>
      </p:sp>
      <p:sp>
        <p:nvSpPr>
          <p:cNvPr id="24" name="图片占位符 2"/>
          <p:cNvSpPr>
            <a:spLocks noGrp="1"/>
          </p:cNvSpPr>
          <p:nvPr>
            <p:ph type="pic" sz="quarter" idx="13"/>
          </p:nvPr>
        </p:nvSpPr>
        <p:spPr>
          <a:xfrm rot="19473986">
            <a:off x="3035374" y="1355884"/>
            <a:ext cx="1432775" cy="1768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>
              <a:defRPr sz="600"/>
            </a:lvl1pPr>
          </a:lstStyle>
          <a:p>
            <a:endParaRPr lang="zh-CN" altLang="en-US"/>
          </a:p>
        </p:txBody>
      </p:sp>
      <p:sp>
        <p:nvSpPr>
          <p:cNvPr id="26" name="图片占位符 2"/>
          <p:cNvSpPr>
            <a:spLocks noGrp="1"/>
          </p:cNvSpPr>
          <p:nvPr>
            <p:ph type="pic" sz="quarter" idx="14"/>
          </p:nvPr>
        </p:nvSpPr>
        <p:spPr>
          <a:xfrm rot="19473986">
            <a:off x="5178947" y="1356181"/>
            <a:ext cx="1432775" cy="1768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>
              <a:defRPr sz="600"/>
            </a:lvl1pPr>
          </a:lstStyle>
          <a:p>
            <a:endParaRPr lang="zh-CN" altLang="en-US"/>
          </a:p>
        </p:txBody>
      </p:sp>
      <p:sp>
        <p:nvSpPr>
          <p:cNvPr id="28" name="图片占位符 2"/>
          <p:cNvSpPr>
            <a:spLocks noGrp="1"/>
          </p:cNvSpPr>
          <p:nvPr>
            <p:ph type="pic" sz="quarter" idx="15"/>
          </p:nvPr>
        </p:nvSpPr>
        <p:spPr>
          <a:xfrm rot="19473986">
            <a:off x="6326275" y="1356477"/>
            <a:ext cx="1432775" cy="1768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>
              <a:defRPr sz="600"/>
            </a:lvl1pPr>
          </a:lstStyle>
          <a:p>
            <a:endParaRPr lang="zh-CN" altLang="en-US"/>
          </a:p>
        </p:txBody>
      </p:sp>
      <p:sp>
        <p:nvSpPr>
          <p:cNvPr id="13" name="图片占位符 13"/>
          <p:cNvSpPr>
            <a:spLocks noGrp="1"/>
          </p:cNvSpPr>
          <p:nvPr>
            <p:ph type="pic" sz="quarter" idx="10"/>
          </p:nvPr>
        </p:nvSpPr>
        <p:spPr>
          <a:xfrm>
            <a:off x="-1568031" y="-692295"/>
            <a:ext cx="2247901" cy="2065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>
              <a:defRPr lang="zh-CN" altLang="en-US" sz="600"/>
            </a:lvl1pPr>
          </a:lstStyle>
          <a:p>
            <a:pPr lvl="0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254" y="52264"/>
            <a:ext cx="96418" cy="337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165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0" y="48431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0" y="44830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2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-0.00324 L -0.0681 -0.003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2000" autoRev="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45833E-6 -0.00324 L -0.0681 -0.0032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path" presetSubtype="0" repeatCount="200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3.54167E-6 -0.00325 L -0.0681 -0.003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path" presetSubtype="0" repeatCount="2000" autoRev="1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1.45833E-6 -0.00324 L -0.0681 -0.0032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path" presetSubtype="0" repeatCount="2000" autoRev="1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1.38889E-6 -0.00324 L -0.06806 -0.0032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2" grpId="0" animBg="1"/>
      <p:bldP spid="22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886BA-5FC7-4C45-9AF2-D10BC1540A8E}" type="datetimeFigureOut">
              <a:rPr lang="zh-CN" altLang="en-US" smtClean="0"/>
              <a:t>2018-12-05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0CF6-0F7D-4653-8535-B9F68734AF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886BA-5FC7-4C45-9AF2-D10BC1540A8E}" type="datetimeFigureOut">
              <a:rPr lang="zh-CN" altLang="en-US" smtClean="0"/>
              <a:t>2018-12-05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0CF6-0F7D-4653-8535-B9F68734AF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391"/>
            <a:ext cx="4038600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391"/>
            <a:ext cx="4038600" cy="254753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886BA-5FC7-4C45-9AF2-D10BC1540A8E}" type="datetimeFigureOut">
              <a:rPr lang="zh-CN" altLang="en-US" smtClean="0"/>
              <a:t>2018-12-05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0CF6-0F7D-4653-8535-B9F68734AF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690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660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886BA-5FC7-4C45-9AF2-D10BC1540A8E}" type="datetimeFigureOut">
              <a:rPr lang="zh-CN" altLang="en-US" smtClean="0"/>
              <a:t>2018-12-05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0CF6-0F7D-4653-8535-B9F68734AF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886BA-5FC7-4C45-9AF2-D10BC1540A8E}" type="datetimeFigureOut">
              <a:rPr lang="zh-CN" altLang="en-US" smtClean="0"/>
              <a:t>2018-12-05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0CF6-0F7D-4653-8535-B9F68734AF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886BA-5FC7-4C45-9AF2-D10BC1540A8E}" type="datetimeFigureOut">
              <a:rPr lang="zh-CN" altLang="en-US" smtClean="0"/>
              <a:t>2018-12-05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0CF6-0F7D-4653-8535-B9F68734AF5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254" y="52264"/>
            <a:ext cx="96418" cy="337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165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 userDrawn="1"/>
        </p:nvCxnSpPr>
        <p:spPr>
          <a:xfrm>
            <a:off x="0" y="44830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/>
        </p:nvCxnSpPr>
        <p:spPr>
          <a:xfrm>
            <a:off x="0" y="48431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 advTm="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851"/>
            <a:ext cx="3008313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658"/>
            <a:ext cx="3008313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886BA-5FC7-4C45-9AF2-D10BC1540A8E}" type="datetimeFigureOut">
              <a:rPr lang="zh-CN" altLang="en-US" smtClean="0"/>
              <a:t>2018-12-05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0CF6-0F7D-4653-8535-B9F68734AF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886BA-5FC7-4C45-9AF2-D10BC1540A8E}" type="datetimeFigureOut">
              <a:rPr lang="zh-CN" altLang="en-US" smtClean="0"/>
              <a:t>2018-12-05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D0CF6-0F7D-4653-8535-B9F68734AF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886BA-5FC7-4C45-9AF2-D10BC1540A8E}" type="datetimeFigureOut">
              <a:rPr lang="zh-CN" altLang="en-US" smtClean="0"/>
              <a:t>2018-12-05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D0CF6-0F7D-4653-8535-B9F68734AF5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 advClick="0" advTm="0"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1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2" r="49845" b="47264"/>
          <a:stretch>
            <a:fillRect/>
          </a:stretch>
        </p:blipFill>
        <p:spPr>
          <a:xfrm>
            <a:off x="6192180" y="0"/>
            <a:ext cx="2124236" cy="3616660"/>
          </a:xfrm>
          <a:prstGeom prst="rect">
            <a:avLst/>
          </a:prstGeom>
        </p:spPr>
      </p:pic>
      <p:sp>
        <p:nvSpPr>
          <p:cNvPr id="6" name="PA_文本框 6"/>
          <p:cNvSpPr txBox="1"/>
          <p:nvPr>
            <p:custDataLst>
              <p:tags r:id="rId1"/>
            </p:custDataLst>
          </p:nvPr>
        </p:nvSpPr>
        <p:spPr>
          <a:xfrm>
            <a:off x="491918" y="2805376"/>
            <a:ext cx="7668766" cy="71025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>
                <a:solidFill>
                  <a:schemeClr val="accent1"/>
                </a:solidFill>
                <a:latin typeface="+mj-lt"/>
                <a:ea typeface="方正兰亭超细黑简体" panose="03000509000000000000" pitchFamily="2" charset="-122"/>
                <a:sym typeface="+mn-ea"/>
              </a:rPr>
              <a:t>B8147_EC自动化系统项目</a:t>
            </a:r>
            <a:r>
              <a:rPr lang="en-US" altLang="zh-CN" sz="3600" b="1" dirty="0">
                <a:solidFill>
                  <a:schemeClr val="accent1"/>
                </a:solidFill>
                <a:latin typeface="+mj-lt"/>
                <a:ea typeface="方正兰亭超细黑简体" panose="03000509000000000000" pitchFamily="2" charset="-122"/>
                <a:sym typeface="Arial" panose="020B0604020202020204" pitchFamily="34" charset="0"/>
              </a:rPr>
              <a:t>(WCS)</a:t>
            </a:r>
            <a:r>
              <a:rPr lang="zh-CN" altLang="en-US" sz="3600" b="1" dirty="0">
                <a:solidFill>
                  <a:schemeClr val="accent1"/>
                </a:solidFill>
                <a:latin typeface="+mj-lt"/>
                <a:ea typeface="方正兰亭超细黑简体" panose="03000509000000000000" pitchFamily="2" charset="-122"/>
                <a:sym typeface="Arial" panose="020B0604020202020204" pitchFamily="34" charset="0"/>
              </a:rPr>
              <a:t>简介</a:t>
            </a:r>
            <a:endParaRPr lang="en-US" altLang="zh-CN" sz="3600" b="1" dirty="0">
              <a:solidFill>
                <a:schemeClr val="accent1"/>
              </a:solidFill>
              <a:latin typeface="+mj-lt"/>
              <a:ea typeface="方正兰亭超细黑简体" panose="03000509000000000000" pitchFamily="2" charset="-122"/>
              <a:sym typeface="Arial" panose="020B0604020202020204" pitchFamily="34" charset="0"/>
            </a:endParaRPr>
          </a:p>
        </p:txBody>
      </p:sp>
      <p:sp>
        <p:nvSpPr>
          <p:cNvPr id="7" name="PA_半闭框 7"/>
          <p:cNvSpPr/>
          <p:nvPr>
            <p:custDataLst>
              <p:tags r:id="rId2"/>
            </p:custDataLst>
          </p:nvPr>
        </p:nvSpPr>
        <p:spPr>
          <a:xfrm>
            <a:off x="413538" y="2748494"/>
            <a:ext cx="2124236" cy="972108"/>
          </a:xfrm>
          <a:prstGeom prst="halfFrame">
            <a:avLst>
              <a:gd name="adj1" fmla="val 889"/>
              <a:gd name="adj2" fmla="val 1333"/>
            </a:avLst>
          </a:prstGeom>
          <a:solidFill>
            <a:srgbClr val="656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PA_半闭框 7"/>
          <p:cNvSpPr/>
          <p:nvPr>
            <p:custDataLst>
              <p:tags r:id="rId3"/>
            </p:custDataLst>
          </p:nvPr>
        </p:nvSpPr>
        <p:spPr>
          <a:xfrm flipH="1" flipV="1">
            <a:off x="6550218" y="2977075"/>
            <a:ext cx="1899828" cy="675692"/>
          </a:xfrm>
          <a:prstGeom prst="halfFrame">
            <a:avLst>
              <a:gd name="adj1" fmla="val 889"/>
              <a:gd name="adj2" fmla="val 1333"/>
            </a:avLst>
          </a:prstGeom>
          <a:solidFill>
            <a:srgbClr val="656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 autoUpdateAnimBg="0"/>
      <p:bldP spid="12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矩形 50"/>
          <p:cNvSpPr/>
          <p:nvPr/>
        </p:nvSpPr>
        <p:spPr>
          <a:xfrm>
            <a:off x="187708" y="63297"/>
            <a:ext cx="2446094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1700" b="1" kern="100" dirty="0">
                <a:latin typeface="+mj-lt"/>
                <a:ea typeface="方正兰亭超细黑简体" panose="03000509000000000000" pitchFamily="2" charset="-122"/>
                <a:cs typeface="Times New Roman" panose="02020603050405020304" pitchFamily="18" charset="0"/>
              </a:rPr>
              <a:t>02 / </a:t>
            </a:r>
            <a:r>
              <a:rPr lang="zh-CN" altLang="en-US" sz="1700" b="1" kern="100" dirty="0">
                <a:latin typeface="+mj-lt"/>
                <a:ea typeface="方正兰亭超细黑简体" panose="03000509000000000000" pitchFamily="2" charset="-122"/>
                <a:cs typeface="Times New Roman" panose="02020603050405020304" pitchFamily="18" charset="0"/>
              </a:rPr>
              <a:t>项目流程解析</a:t>
            </a:r>
            <a:endParaRPr lang="en-GB" altLang="zh-CN" sz="1700" b="1" kern="100" dirty="0">
              <a:latin typeface="+mj-lt"/>
              <a:ea typeface="方正兰亭超细黑简体" panose="03000509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7105E57-7EC8-4A93-8426-1F86331A51F5}"/>
              </a:ext>
            </a:extLst>
          </p:cNvPr>
          <p:cNvSpPr txBox="1"/>
          <p:nvPr/>
        </p:nvSpPr>
        <p:spPr>
          <a:xfrm>
            <a:off x="108876" y="540728"/>
            <a:ext cx="413908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针对本项目，开箱流程如右图所示：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/>
          </a:p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1.WMS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推送任务至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WCS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2.WCS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解析任务，推送开箱任务去往不同的开箱机（箱规、数量）；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开箱机完成相应的开箱任务，贴好条码，并将对应箱规、条码信息回传给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WCS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操作员将此纸箱投放至自动化设备；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纸箱经过扫码器，上报条码给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WCS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WCS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将纸箱分配电子标签区域或人工打包区域。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6C9DCB5-6F69-4BB9-8629-40DDD58BF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988" y="540728"/>
            <a:ext cx="4472025" cy="3261643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54913" y="664332"/>
            <a:ext cx="794547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开箱流程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1.WMS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发起波次；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2.WCS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分析波次构成；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3.WCS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下发任务给开箱机，通知其开指定规格的纸箱以及对应的数量；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4.WCS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接收开箱机回传的数据，统计波次的完成率，并记录纸箱对应的规格。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116" y="1960476"/>
            <a:ext cx="3419069" cy="3013888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154688" y="24562"/>
            <a:ext cx="2446094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1700" b="1" kern="100" dirty="0">
                <a:latin typeface="+mj-lt"/>
                <a:ea typeface="方正兰亭超细黑简体" panose="03000509000000000000" pitchFamily="2" charset="-122"/>
                <a:cs typeface="Times New Roman" panose="02020603050405020304" pitchFamily="18" charset="0"/>
              </a:rPr>
              <a:t>02 / </a:t>
            </a:r>
            <a:r>
              <a:rPr lang="zh-CN" altLang="en-US" sz="1700" b="1" kern="100" dirty="0">
                <a:latin typeface="+mj-lt"/>
                <a:ea typeface="方正兰亭超细黑简体" panose="03000509000000000000" pitchFamily="2" charset="-122"/>
                <a:cs typeface="Times New Roman" panose="02020603050405020304" pitchFamily="18" charset="0"/>
              </a:rPr>
              <a:t>项目流程解析</a:t>
            </a:r>
            <a:endParaRPr lang="en-GB" altLang="zh-CN" sz="1700" b="1" kern="100" dirty="0">
              <a:latin typeface="+mj-lt"/>
              <a:ea typeface="方正兰亭超细黑简体" panose="03000509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107505" y="700336"/>
            <a:ext cx="360039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针对本项目，电子标签流程如右图所示：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/>
          </a:p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1.WMS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推送任务至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WCS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WCS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转发任务至电子标签；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操作员扫码对应的货物，电子标签储位指示灯亮，操作员放入货物，按灭指示灯；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电子标签根据任务信息显示相应的拣货信息；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操作员根据电子标签显示取出货物，并将电子标签指示灯按灭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操作员投递货物至自动化设备；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货物流转至集中区，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PLC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上报条码信息至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WCS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7. WCS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解析此条码的任务，判断流转至哪个工作站台。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7924" y="520316"/>
            <a:ext cx="5148571" cy="429547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107063" y="55677"/>
            <a:ext cx="2446094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1700" b="1" kern="100" dirty="0">
                <a:latin typeface="+mj-lt"/>
                <a:ea typeface="方正兰亭超细黑简体" panose="03000509000000000000" pitchFamily="2" charset="-122"/>
                <a:cs typeface="Times New Roman" panose="02020603050405020304" pitchFamily="18" charset="0"/>
              </a:rPr>
              <a:t>02 / </a:t>
            </a:r>
            <a:r>
              <a:rPr lang="zh-CN" altLang="en-US" sz="1700" b="1" kern="100" dirty="0">
                <a:latin typeface="+mj-lt"/>
                <a:ea typeface="方正兰亭超细黑简体" panose="03000509000000000000" pitchFamily="2" charset="-122"/>
                <a:cs typeface="Times New Roman" panose="02020603050405020304" pitchFamily="18" charset="0"/>
              </a:rPr>
              <a:t>项目流程解析</a:t>
            </a:r>
            <a:endParaRPr lang="en-GB" altLang="zh-CN" sz="1700" b="1" kern="100" dirty="0">
              <a:latin typeface="+mj-lt"/>
              <a:ea typeface="方正兰亭超细黑简体" panose="03000509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23528" y="694313"/>
            <a:ext cx="63007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电子标签流程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电子标签储区补货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1.WMS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发起波次；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2.WCS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分析波次构成；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上方两台开箱机完成了空箱补货任务时，开始进行电子标签储区补货任务；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根据纸箱的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SKU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，行经对应标规的储区时停止，并通知其指示灯亮等待操作员处理；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操作员根据指示将纸箱放入储区，并拍灭指示灯。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圖片 142"/>
          <p:cNvPicPr>
            <a:picLocks noChangeAspect="1"/>
          </p:cNvPicPr>
          <p:nvPr/>
        </p:nvPicPr>
        <p:blipFill rotWithShape="1">
          <a:blip r:embed="rId2"/>
          <a:srcRect t="28743" r="3425"/>
          <a:stretch>
            <a:fillRect/>
          </a:stretch>
        </p:blipFill>
        <p:spPr>
          <a:xfrm>
            <a:off x="6732240" y="971312"/>
            <a:ext cx="2270283" cy="353878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187708" y="32182"/>
            <a:ext cx="2446094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1700" b="1" kern="100" dirty="0">
                <a:latin typeface="+mj-lt"/>
                <a:ea typeface="方正兰亭超细黑简体" panose="03000509000000000000" pitchFamily="2" charset="-122"/>
                <a:cs typeface="Times New Roman" panose="02020603050405020304" pitchFamily="18" charset="0"/>
              </a:rPr>
              <a:t>02 / </a:t>
            </a:r>
            <a:r>
              <a:rPr lang="zh-CN" altLang="en-US" sz="1700" b="1" kern="100" dirty="0">
                <a:latin typeface="+mj-lt"/>
                <a:ea typeface="方正兰亭超细黑简体" panose="03000509000000000000" pitchFamily="2" charset="-122"/>
                <a:cs typeface="Times New Roman" panose="02020603050405020304" pitchFamily="18" charset="0"/>
              </a:rPr>
              <a:t>项目流程解析</a:t>
            </a:r>
            <a:endParaRPr lang="en-GB" altLang="zh-CN" sz="1700" b="1" kern="100" dirty="0">
              <a:latin typeface="+mj-lt"/>
              <a:ea typeface="方正兰亭超细黑简体" panose="03000509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23528" y="694313"/>
            <a:ext cx="63007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电子标签流程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电子标签储区拣货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1.WMS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发起波次；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2.WCS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分析波次构成，分析电子标签储区和开箱区对应纸箱的数量；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按照一定的规则通知电子标签系统指示灯亮，提示操作员从储区取出货物；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操作员根据指示将纸箱放入储区，并拍灭指示灯。</a:t>
            </a:r>
            <a:endParaRPr lang="en-US" altLang="zh-CN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圖片 142"/>
          <p:cNvPicPr>
            <a:picLocks noChangeAspect="1"/>
          </p:cNvPicPr>
          <p:nvPr/>
        </p:nvPicPr>
        <p:blipFill rotWithShape="1">
          <a:blip r:embed="rId2"/>
          <a:srcRect t="28743" r="3425"/>
          <a:stretch>
            <a:fillRect/>
          </a:stretch>
        </p:blipFill>
        <p:spPr>
          <a:xfrm>
            <a:off x="6732240" y="971312"/>
            <a:ext cx="2270283" cy="3538780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234063" y="63297"/>
            <a:ext cx="2446094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1700" b="1" kern="100" dirty="0">
                <a:latin typeface="+mj-lt"/>
                <a:ea typeface="方正兰亭超细黑简体" panose="03000509000000000000" pitchFamily="2" charset="-122"/>
                <a:cs typeface="Times New Roman" panose="02020603050405020304" pitchFamily="18" charset="0"/>
              </a:rPr>
              <a:t>02 / </a:t>
            </a:r>
            <a:r>
              <a:rPr lang="zh-CN" altLang="en-US" sz="1700" b="1" kern="100" dirty="0">
                <a:latin typeface="+mj-lt"/>
                <a:ea typeface="方正兰亭超细黑简体" panose="03000509000000000000" pitchFamily="2" charset="-122"/>
                <a:cs typeface="Times New Roman" panose="02020603050405020304" pitchFamily="18" charset="0"/>
              </a:rPr>
              <a:t>项目流程解析</a:t>
            </a:r>
            <a:endParaRPr lang="en-GB" altLang="zh-CN" sz="1700" b="1" kern="100" dirty="0">
              <a:latin typeface="+mj-lt"/>
              <a:ea typeface="方正兰亭超细黑简体" panose="03000509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2"/>
          <p:cNvSpPr txBox="1">
            <a:spLocks noChangeArrowheads="1"/>
          </p:cNvSpPr>
          <p:nvPr/>
        </p:nvSpPr>
        <p:spPr bwMode="auto">
          <a:xfrm>
            <a:off x="2739543" y="3296543"/>
            <a:ext cx="4064705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pPr algn="ctr"/>
            <a:r>
              <a:rPr lang="zh-CN" altLang="en-US" sz="2800" b="1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超细黑简体" panose="03000509000000000000" pitchFamily="2" charset="-122"/>
                <a:ea typeface="方正兰亭超细黑简体" panose="03000509000000000000" pitchFamily="2" charset="-122"/>
                <a:cs typeface="Times New Roman" panose="02020603050405020304" pitchFamily="18" charset="0"/>
              </a:rPr>
              <a:t>实例展示</a:t>
            </a:r>
            <a:endParaRPr lang="zh-CN" altLang="en-US" sz="2800" b="1" dirty="0">
              <a:solidFill>
                <a:srgbClr val="093B5C"/>
              </a:solidFill>
              <a:latin typeface="方正兰亭超细黑简体" panose="03000509000000000000" pitchFamily="2" charset="-122"/>
              <a:ea typeface="方正兰亭超细黑简体" panose="03000509000000000000" pitchFamily="2" charset="-122"/>
            </a:endParaRPr>
          </a:p>
        </p:txBody>
      </p:sp>
      <p:sp>
        <p:nvSpPr>
          <p:cNvPr id="26" name="文本框 12"/>
          <p:cNvSpPr txBox="1">
            <a:spLocks noChangeArrowheads="1"/>
          </p:cNvSpPr>
          <p:nvPr/>
        </p:nvSpPr>
        <p:spPr bwMode="auto">
          <a:xfrm>
            <a:off x="4968857" y="2092367"/>
            <a:ext cx="1007297" cy="145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pPr algn="ctr"/>
            <a:r>
              <a:rPr lang="en-US" altLang="zh-CN" sz="9000" dirty="0">
                <a:solidFill>
                  <a:schemeClr val="tx1">
                    <a:lumMod val="50000"/>
                    <a:lumOff val="50000"/>
                  </a:schemeClr>
                </a:solidFill>
                <a:latin typeface="AgencyFB" panose="02000806040000020003" pitchFamily="2" charset="0"/>
                <a:ea typeface="微软雅黑" panose="020B0503020204020204" pitchFamily="34" charset="-122"/>
              </a:rPr>
              <a:t>3</a:t>
            </a:r>
            <a:endParaRPr lang="zh-CN" altLang="en-US" sz="9000" dirty="0">
              <a:solidFill>
                <a:schemeClr val="tx1">
                  <a:lumMod val="50000"/>
                  <a:lumOff val="50000"/>
                </a:schemeClr>
              </a:solidFill>
              <a:latin typeface="AgencyFB" panose="02000806040000020003" pitchFamily="2" charset="0"/>
              <a:ea typeface="微软雅黑" panose="020B0503020204020204" pitchFamily="34" charset="-122"/>
            </a:endParaRPr>
          </a:p>
        </p:txBody>
      </p:sp>
      <p:sp>
        <p:nvSpPr>
          <p:cNvPr id="16" name="文本框 14"/>
          <p:cNvSpPr txBox="1">
            <a:spLocks noChangeArrowheads="1"/>
          </p:cNvSpPr>
          <p:nvPr/>
        </p:nvSpPr>
        <p:spPr bwMode="auto">
          <a:xfrm>
            <a:off x="3959932" y="2680556"/>
            <a:ext cx="1378848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pPr algn="ctr" eaLnBrk="1" hangingPunct="1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THREE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2" r="49845" b="47264"/>
          <a:stretch>
            <a:fillRect/>
          </a:stretch>
        </p:blipFill>
        <p:spPr>
          <a:xfrm flipH="1">
            <a:off x="2159732" y="0"/>
            <a:ext cx="2088232" cy="3040091"/>
          </a:xfrm>
          <a:prstGeom prst="rect">
            <a:avLst/>
          </a:prstGeom>
        </p:spPr>
      </p:pic>
      <p:sp>
        <p:nvSpPr>
          <p:cNvPr id="10" name="PA_半闭框 7"/>
          <p:cNvSpPr/>
          <p:nvPr>
            <p:custDataLst>
              <p:tags r:id="rId1"/>
            </p:custDataLst>
          </p:nvPr>
        </p:nvSpPr>
        <p:spPr>
          <a:xfrm flipH="1">
            <a:off x="4463987" y="2320516"/>
            <a:ext cx="1296144" cy="720080"/>
          </a:xfrm>
          <a:prstGeom prst="halfFrame">
            <a:avLst>
              <a:gd name="adj1" fmla="val 889"/>
              <a:gd name="adj2" fmla="val 1333"/>
            </a:avLst>
          </a:prstGeom>
          <a:solidFill>
            <a:srgbClr val="656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mph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50" fill="hold"/>
                                        <p:tgtEl>
                                          <p:spTgt spid="2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mph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50" fill="hold"/>
                                        <p:tgtEl>
                                          <p:spTgt spid="26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.34896 -4.07407E-6 " pathEditMode="relative" rAng="0" ptsTypes="AA">
                                      <p:cBhvr>
                                        <p:cTn id="34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26" grpId="0"/>
      <p:bldP spid="26" grpId="1"/>
      <p:bldP spid="26" grpId="2"/>
      <p:bldP spid="16" grpId="0"/>
      <p:bldP spid="10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对象 38"/>
          <p:cNvGraphicFramePr/>
          <p:nvPr/>
        </p:nvGraphicFramePr>
        <p:xfrm>
          <a:off x="267857" y="749254"/>
          <a:ext cx="8608286" cy="3646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r:id="rId4" imgW="11155680" imgH="2324100" progId="Paint.Picture">
                  <p:embed/>
                </p:oleObj>
              </mc:Choice>
              <mc:Fallback>
                <p:oleObj r:id="rId4" imgW="11155680" imgH="2324100" progId="Paint.Picture">
                  <p:embed/>
                  <p:pic>
                    <p:nvPicPr>
                      <p:cNvPr id="0" name="对象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7857" y="749254"/>
                        <a:ext cx="8608286" cy="36465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矩形 39"/>
          <p:cNvSpPr/>
          <p:nvPr/>
        </p:nvSpPr>
        <p:spPr>
          <a:xfrm>
            <a:off x="323528" y="694313"/>
            <a:ext cx="82809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实时展示入库的一些参数数据。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156593" y="62224"/>
            <a:ext cx="2720564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1700" b="1" kern="100" dirty="0">
                <a:latin typeface="+mj-lt"/>
                <a:ea typeface="方正兰亭超细黑简体" panose="03000509000000000000" pitchFamily="2" charset="-122"/>
                <a:cs typeface="Times New Roman" panose="02020603050405020304" pitchFamily="18" charset="0"/>
              </a:rPr>
              <a:t>03 / </a:t>
            </a:r>
            <a:r>
              <a:rPr lang="zh-CN" altLang="en-US" sz="1700" b="1" kern="100" dirty="0">
                <a:latin typeface="Arial" panose="020B0604020202020204" pitchFamily="34" charset="0"/>
                <a:ea typeface="方正兰亭超细黑简体" panose="03000509000000000000" pitchFamily="2" charset="-122"/>
                <a:cs typeface="Arial" panose="020B0604020202020204" pitchFamily="34" charset="0"/>
              </a:rPr>
              <a:t>实例展示</a:t>
            </a:r>
            <a:endParaRPr lang="en-GB" altLang="zh-CN" sz="1700" b="1" kern="100" dirty="0">
              <a:latin typeface="Arial" panose="020B0604020202020204" pitchFamily="34" charset="0"/>
              <a:ea typeface="方正兰亭超细黑简体" panose="03000509000000000000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8" y="1168388"/>
            <a:ext cx="8916144" cy="3720078"/>
          </a:xfrm>
          <a:prstGeom prst="rect">
            <a:avLst/>
          </a:prstGeom>
        </p:spPr>
      </p:pic>
      <p:sp>
        <p:nvSpPr>
          <p:cNvPr id="36" name="矩形 35"/>
          <p:cNvSpPr/>
          <p:nvPr/>
        </p:nvSpPr>
        <p:spPr>
          <a:xfrm>
            <a:off x="323528" y="694313"/>
            <a:ext cx="82809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实时监控硬件各个区域的工作状态的看板。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234698" y="46984"/>
            <a:ext cx="2720564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1700" b="1" kern="100" dirty="0">
                <a:latin typeface="+mj-lt"/>
                <a:ea typeface="方正兰亭超细黑简体" panose="03000509000000000000" pitchFamily="2" charset="-122"/>
                <a:cs typeface="Times New Roman" panose="02020603050405020304" pitchFamily="18" charset="0"/>
              </a:rPr>
              <a:t>03 / </a:t>
            </a:r>
            <a:r>
              <a:rPr lang="zh-CN" altLang="en-US" sz="1700" b="1" kern="100" dirty="0">
                <a:latin typeface="Arial" panose="020B0604020202020204" pitchFamily="34" charset="0"/>
                <a:ea typeface="方正兰亭超细黑简体" panose="03000509000000000000" pitchFamily="2" charset="-122"/>
                <a:cs typeface="Arial" panose="020B0604020202020204" pitchFamily="34" charset="0"/>
              </a:rPr>
              <a:t>实例展示</a:t>
            </a:r>
            <a:endParaRPr lang="en-GB" altLang="zh-CN" sz="1700" b="1" kern="100" dirty="0">
              <a:latin typeface="Arial" panose="020B0604020202020204" pitchFamily="34" charset="0"/>
              <a:ea typeface="方正兰亭超细黑简体" panose="03000509000000000000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060376"/>
            <a:ext cx="5567363" cy="3847147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323528" y="694313"/>
            <a:ext cx="82809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AGV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对接的一个统计图表。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202948" y="85719"/>
            <a:ext cx="2720564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1700" b="1" kern="100" dirty="0">
                <a:latin typeface="+mj-lt"/>
                <a:ea typeface="方正兰亭超细黑简体" panose="03000509000000000000" pitchFamily="2" charset="-122"/>
                <a:cs typeface="Times New Roman" panose="02020603050405020304" pitchFamily="18" charset="0"/>
              </a:rPr>
              <a:t>03 / </a:t>
            </a:r>
            <a:r>
              <a:rPr lang="zh-CN" altLang="en-US" sz="1700" b="1" kern="100" dirty="0">
                <a:latin typeface="Arial" panose="020B0604020202020204" pitchFamily="34" charset="0"/>
                <a:ea typeface="方正兰亭超细黑简体" panose="03000509000000000000" pitchFamily="2" charset="-122"/>
                <a:cs typeface="Arial" panose="020B0604020202020204" pitchFamily="34" charset="0"/>
              </a:rPr>
              <a:t>实例展示</a:t>
            </a:r>
            <a:endParaRPr lang="en-GB" altLang="zh-CN" sz="1700" b="1" kern="100" dirty="0">
              <a:latin typeface="Arial" panose="020B0604020202020204" pitchFamily="34" charset="0"/>
              <a:ea typeface="方正兰亭超细黑简体" panose="03000509000000000000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76400"/>
            <a:ext cx="8843628" cy="3772360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323528" y="694313"/>
            <a:ext cx="82809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操作员操作翻板机的操作界面。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107063" y="62224"/>
            <a:ext cx="2720564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1700" b="1" kern="100" dirty="0">
                <a:latin typeface="+mj-lt"/>
                <a:ea typeface="方正兰亭超细黑简体" panose="03000509000000000000" pitchFamily="2" charset="-122"/>
                <a:cs typeface="Times New Roman" panose="02020603050405020304" pitchFamily="18" charset="0"/>
              </a:rPr>
              <a:t>03 / </a:t>
            </a:r>
            <a:r>
              <a:rPr lang="zh-CN" altLang="en-US" sz="1700" b="1" kern="100" dirty="0">
                <a:latin typeface="Arial" panose="020B0604020202020204" pitchFamily="34" charset="0"/>
                <a:ea typeface="方正兰亭超细黑简体" panose="03000509000000000000" pitchFamily="2" charset="-122"/>
                <a:cs typeface="Arial" panose="020B0604020202020204" pitchFamily="34" charset="0"/>
              </a:rPr>
              <a:t>实例展示</a:t>
            </a:r>
            <a:endParaRPr lang="en-GB" altLang="zh-CN" sz="1700" b="1" kern="100" dirty="0">
              <a:latin typeface="Arial" panose="020B0604020202020204" pitchFamily="34" charset="0"/>
              <a:ea typeface="方正兰亭超细黑简体" panose="03000509000000000000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"/>
          <p:cNvSpPr/>
          <p:nvPr/>
        </p:nvSpPr>
        <p:spPr bwMode="auto">
          <a:xfrm>
            <a:off x="1655676" y="1240396"/>
            <a:ext cx="1644431" cy="1867696"/>
          </a:xfrm>
          <a:custGeom>
            <a:avLst/>
            <a:gdLst>
              <a:gd name="T0" fmla="*/ 6935 w 12812"/>
              <a:gd name="T1" fmla="*/ 195 h 14572"/>
              <a:gd name="T2" fmla="*/ 9609 w 12812"/>
              <a:gd name="T3" fmla="*/ 1739 h 14572"/>
              <a:gd name="T4" fmla="*/ 12283 w 12812"/>
              <a:gd name="T5" fmla="*/ 3282 h 14572"/>
              <a:gd name="T6" fmla="*/ 12812 w 12812"/>
              <a:gd name="T7" fmla="*/ 4199 h 14572"/>
              <a:gd name="T8" fmla="*/ 12812 w 12812"/>
              <a:gd name="T9" fmla="*/ 7286 h 14572"/>
              <a:gd name="T10" fmla="*/ 12812 w 12812"/>
              <a:gd name="T11" fmla="*/ 10374 h 14572"/>
              <a:gd name="T12" fmla="*/ 12283 w 12812"/>
              <a:gd name="T13" fmla="*/ 11290 h 14572"/>
              <a:gd name="T14" fmla="*/ 9609 w 12812"/>
              <a:gd name="T15" fmla="*/ 12834 h 14572"/>
              <a:gd name="T16" fmla="*/ 6935 w 12812"/>
              <a:gd name="T17" fmla="*/ 14378 h 14572"/>
              <a:gd name="T18" fmla="*/ 5877 w 12812"/>
              <a:gd name="T19" fmla="*/ 14378 h 14572"/>
              <a:gd name="T20" fmla="*/ 3203 w 12812"/>
              <a:gd name="T21" fmla="*/ 12834 h 14572"/>
              <a:gd name="T22" fmla="*/ 529 w 12812"/>
              <a:gd name="T23" fmla="*/ 11290 h 14572"/>
              <a:gd name="T24" fmla="*/ 0 w 12812"/>
              <a:gd name="T25" fmla="*/ 10374 h 14572"/>
              <a:gd name="T26" fmla="*/ 0 w 12812"/>
              <a:gd name="T27" fmla="*/ 7286 h 14572"/>
              <a:gd name="T28" fmla="*/ 0 w 12812"/>
              <a:gd name="T29" fmla="*/ 4199 h 14572"/>
              <a:gd name="T30" fmla="*/ 529 w 12812"/>
              <a:gd name="T31" fmla="*/ 3282 h 14572"/>
              <a:gd name="T32" fmla="*/ 3203 w 12812"/>
              <a:gd name="T33" fmla="*/ 1739 h 14572"/>
              <a:gd name="T34" fmla="*/ 5877 w 12812"/>
              <a:gd name="T35" fmla="*/ 195 h 14572"/>
              <a:gd name="T36" fmla="*/ 6935 w 12812"/>
              <a:gd name="T37" fmla="*/ 195 h 14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812" h="14572">
                <a:moveTo>
                  <a:pt x="6935" y="195"/>
                </a:moveTo>
                <a:lnTo>
                  <a:pt x="9609" y="1739"/>
                </a:lnTo>
                <a:lnTo>
                  <a:pt x="12283" y="3282"/>
                </a:lnTo>
                <a:cubicBezTo>
                  <a:pt x="12620" y="3477"/>
                  <a:pt x="12812" y="3810"/>
                  <a:pt x="12812" y="4199"/>
                </a:cubicBezTo>
                <a:lnTo>
                  <a:pt x="12812" y="7286"/>
                </a:lnTo>
                <a:lnTo>
                  <a:pt x="12812" y="10374"/>
                </a:lnTo>
                <a:cubicBezTo>
                  <a:pt x="12812" y="10763"/>
                  <a:pt x="12620" y="11096"/>
                  <a:pt x="12283" y="11290"/>
                </a:cubicBezTo>
                <a:lnTo>
                  <a:pt x="9609" y="12834"/>
                </a:lnTo>
                <a:lnTo>
                  <a:pt x="6935" y="14378"/>
                </a:lnTo>
                <a:cubicBezTo>
                  <a:pt x="6599" y="14572"/>
                  <a:pt x="6213" y="14572"/>
                  <a:pt x="5877" y="14378"/>
                </a:cubicBezTo>
                <a:lnTo>
                  <a:pt x="3203" y="12834"/>
                </a:lnTo>
                <a:lnTo>
                  <a:pt x="529" y="11290"/>
                </a:lnTo>
                <a:cubicBezTo>
                  <a:pt x="193" y="11096"/>
                  <a:pt x="0" y="10763"/>
                  <a:pt x="0" y="10374"/>
                </a:cubicBezTo>
                <a:lnTo>
                  <a:pt x="0" y="7286"/>
                </a:lnTo>
                <a:lnTo>
                  <a:pt x="0" y="4199"/>
                </a:lnTo>
                <a:cubicBezTo>
                  <a:pt x="0" y="3810"/>
                  <a:pt x="193" y="3477"/>
                  <a:pt x="529" y="3282"/>
                </a:cubicBezTo>
                <a:lnTo>
                  <a:pt x="3203" y="1739"/>
                </a:lnTo>
                <a:lnTo>
                  <a:pt x="5877" y="195"/>
                </a:lnTo>
                <a:cubicBezTo>
                  <a:pt x="6213" y="0"/>
                  <a:pt x="6599" y="0"/>
                  <a:pt x="6935" y="195"/>
                </a:cubicBezTo>
                <a:close/>
              </a:path>
            </a:pathLst>
          </a:cu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4499992" y="1954130"/>
            <a:ext cx="2977358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1700" b="1" kern="100" dirty="0">
                <a:latin typeface="+mj-lt"/>
                <a:ea typeface="方正兰亭超细黑简体" panose="03000509000000000000" pitchFamily="2" charset="-122"/>
                <a:cs typeface="Times New Roman" panose="02020603050405020304" pitchFamily="18" charset="0"/>
              </a:rPr>
              <a:t>01 / WCS</a:t>
            </a:r>
            <a:r>
              <a:rPr lang="zh-CN" altLang="en-US" sz="1700" b="1" kern="100" dirty="0">
                <a:latin typeface="+mj-lt"/>
                <a:ea typeface="方正兰亭超细黑简体" panose="03000509000000000000" pitchFamily="2" charset="-122"/>
                <a:cs typeface="Times New Roman" panose="02020603050405020304" pitchFamily="18" charset="0"/>
              </a:rPr>
              <a:t>简介</a:t>
            </a:r>
            <a:endParaRPr lang="en-GB" altLang="zh-CN" sz="1700" b="1" kern="100" dirty="0">
              <a:latin typeface="+mj-lt"/>
              <a:ea typeface="方正兰亭超细黑简体" panose="03000509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4499993" y="2358822"/>
            <a:ext cx="2446094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1700" b="1" kern="100" dirty="0">
                <a:latin typeface="+mj-lt"/>
                <a:ea typeface="方正兰亭超细黑简体" panose="03000509000000000000" pitchFamily="2" charset="-122"/>
                <a:cs typeface="Times New Roman" panose="02020603050405020304" pitchFamily="18" charset="0"/>
              </a:rPr>
              <a:t>02 / </a:t>
            </a:r>
            <a:r>
              <a:rPr lang="zh-CN" altLang="en-US" sz="1700" b="1" kern="100" dirty="0">
                <a:latin typeface="+mj-lt"/>
                <a:ea typeface="方正兰亭超细黑简体" panose="03000509000000000000" pitchFamily="2" charset="-122"/>
                <a:cs typeface="Times New Roman" panose="02020603050405020304" pitchFamily="18" charset="0"/>
              </a:rPr>
              <a:t>项目流程解析</a:t>
            </a:r>
            <a:endParaRPr lang="en-GB" altLang="zh-CN" sz="1700" b="1" kern="100" dirty="0">
              <a:latin typeface="+mj-lt"/>
              <a:ea typeface="方正兰亭超细黑简体" panose="03000509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4499993" y="2776849"/>
            <a:ext cx="2720564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1700" b="1" kern="100" dirty="0">
                <a:latin typeface="+mj-lt"/>
                <a:ea typeface="方正兰亭超细黑简体" panose="03000509000000000000" pitchFamily="2" charset="-122"/>
                <a:cs typeface="Times New Roman" panose="02020603050405020304" pitchFamily="18" charset="0"/>
              </a:rPr>
              <a:t>03 / </a:t>
            </a:r>
            <a:r>
              <a:rPr lang="zh-CN" altLang="en-US" sz="1700" b="1" kern="100" dirty="0">
                <a:latin typeface="Arial" panose="020B0604020202020204" pitchFamily="34" charset="0"/>
                <a:ea typeface="方正兰亭超细黑简体" panose="03000509000000000000" pitchFamily="2" charset="-122"/>
                <a:cs typeface="Arial" panose="020B0604020202020204" pitchFamily="34" charset="0"/>
              </a:rPr>
              <a:t>实例展示</a:t>
            </a:r>
            <a:endParaRPr lang="en-GB" altLang="zh-CN" sz="1700" b="1" kern="100" dirty="0">
              <a:latin typeface="Arial" panose="020B0604020202020204" pitchFamily="34" charset="0"/>
              <a:ea typeface="方正兰亭超细黑简体" panose="03000509000000000000" pitchFamily="2" charset="-122"/>
              <a:cs typeface="Arial" panose="020B0604020202020204" pitchFamily="34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4499992" y="3168206"/>
            <a:ext cx="2592287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1700" b="1" kern="100" dirty="0">
                <a:latin typeface="+mj-lt"/>
                <a:ea typeface="方正兰亭超细黑简体" panose="03000509000000000000" pitchFamily="2" charset="-122"/>
                <a:cs typeface="Times New Roman" panose="02020603050405020304" pitchFamily="18" charset="0"/>
              </a:rPr>
              <a:t>04 / </a:t>
            </a:r>
            <a:r>
              <a:rPr lang="zh-CN" altLang="en-US" sz="1700" b="1" kern="100" dirty="0">
                <a:latin typeface="+mj-lt"/>
                <a:ea typeface="方正兰亭超细黑简体" panose="03000509000000000000" pitchFamily="2" charset="-122"/>
                <a:cs typeface="Times New Roman" panose="02020603050405020304" pitchFamily="18" charset="0"/>
              </a:rPr>
              <a:t>售后服务</a:t>
            </a:r>
            <a:endParaRPr lang="zh-CN" altLang="zh-CN" sz="1700" b="1" kern="100" dirty="0">
              <a:latin typeface="+mj-lt"/>
              <a:ea typeface="方正兰亭超细黑简体" panose="03000509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Freeform 5"/>
          <p:cNvSpPr/>
          <p:nvPr/>
        </p:nvSpPr>
        <p:spPr bwMode="auto">
          <a:xfrm>
            <a:off x="1403648" y="1600436"/>
            <a:ext cx="1770860" cy="2011290"/>
          </a:xfrm>
          <a:custGeom>
            <a:avLst/>
            <a:gdLst>
              <a:gd name="T0" fmla="*/ 6935 w 12812"/>
              <a:gd name="T1" fmla="*/ 195 h 14572"/>
              <a:gd name="T2" fmla="*/ 9609 w 12812"/>
              <a:gd name="T3" fmla="*/ 1739 h 14572"/>
              <a:gd name="T4" fmla="*/ 12283 w 12812"/>
              <a:gd name="T5" fmla="*/ 3282 h 14572"/>
              <a:gd name="T6" fmla="*/ 12812 w 12812"/>
              <a:gd name="T7" fmla="*/ 4199 h 14572"/>
              <a:gd name="T8" fmla="*/ 12812 w 12812"/>
              <a:gd name="T9" fmla="*/ 7286 h 14572"/>
              <a:gd name="T10" fmla="*/ 12812 w 12812"/>
              <a:gd name="T11" fmla="*/ 10374 h 14572"/>
              <a:gd name="T12" fmla="*/ 12283 w 12812"/>
              <a:gd name="T13" fmla="*/ 11290 h 14572"/>
              <a:gd name="T14" fmla="*/ 9609 w 12812"/>
              <a:gd name="T15" fmla="*/ 12834 h 14572"/>
              <a:gd name="T16" fmla="*/ 6935 w 12812"/>
              <a:gd name="T17" fmla="*/ 14378 h 14572"/>
              <a:gd name="T18" fmla="*/ 5877 w 12812"/>
              <a:gd name="T19" fmla="*/ 14378 h 14572"/>
              <a:gd name="T20" fmla="*/ 3203 w 12812"/>
              <a:gd name="T21" fmla="*/ 12834 h 14572"/>
              <a:gd name="T22" fmla="*/ 529 w 12812"/>
              <a:gd name="T23" fmla="*/ 11290 h 14572"/>
              <a:gd name="T24" fmla="*/ 0 w 12812"/>
              <a:gd name="T25" fmla="*/ 10374 h 14572"/>
              <a:gd name="T26" fmla="*/ 0 w 12812"/>
              <a:gd name="T27" fmla="*/ 7286 h 14572"/>
              <a:gd name="T28" fmla="*/ 0 w 12812"/>
              <a:gd name="T29" fmla="*/ 4199 h 14572"/>
              <a:gd name="T30" fmla="*/ 529 w 12812"/>
              <a:gd name="T31" fmla="*/ 3282 h 14572"/>
              <a:gd name="T32" fmla="*/ 3203 w 12812"/>
              <a:gd name="T33" fmla="*/ 1739 h 14572"/>
              <a:gd name="T34" fmla="*/ 5877 w 12812"/>
              <a:gd name="T35" fmla="*/ 195 h 14572"/>
              <a:gd name="T36" fmla="*/ 6935 w 12812"/>
              <a:gd name="T37" fmla="*/ 195 h 14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812" h="14572">
                <a:moveTo>
                  <a:pt x="6935" y="195"/>
                </a:moveTo>
                <a:lnTo>
                  <a:pt x="9609" y="1739"/>
                </a:lnTo>
                <a:lnTo>
                  <a:pt x="12283" y="3282"/>
                </a:lnTo>
                <a:cubicBezTo>
                  <a:pt x="12620" y="3477"/>
                  <a:pt x="12812" y="3810"/>
                  <a:pt x="12812" y="4199"/>
                </a:cubicBezTo>
                <a:lnTo>
                  <a:pt x="12812" y="7286"/>
                </a:lnTo>
                <a:lnTo>
                  <a:pt x="12812" y="10374"/>
                </a:lnTo>
                <a:cubicBezTo>
                  <a:pt x="12812" y="10763"/>
                  <a:pt x="12620" y="11096"/>
                  <a:pt x="12283" y="11290"/>
                </a:cubicBezTo>
                <a:lnTo>
                  <a:pt x="9609" y="12834"/>
                </a:lnTo>
                <a:lnTo>
                  <a:pt x="6935" y="14378"/>
                </a:lnTo>
                <a:cubicBezTo>
                  <a:pt x="6599" y="14572"/>
                  <a:pt x="6213" y="14572"/>
                  <a:pt x="5877" y="14378"/>
                </a:cubicBezTo>
                <a:lnTo>
                  <a:pt x="3203" y="12834"/>
                </a:lnTo>
                <a:lnTo>
                  <a:pt x="529" y="11290"/>
                </a:lnTo>
                <a:cubicBezTo>
                  <a:pt x="193" y="11096"/>
                  <a:pt x="0" y="10763"/>
                  <a:pt x="0" y="10374"/>
                </a:cubicBezTo>
                <a:lnTo>
                  <a:pt x="0" y="7286"/>
                </a:lnTo>
                <a:lnTo>
                  <a:pt x="0" y="4199"/>
                </a:lnTo>
                <a:cubicBezTo>
                  <a:pt x="0" y="3810"/>
                  <a:pt x="193" y="3477"/>
                  <a:pt x="529" y="3282"/>
                </a:cubicBezTo>
                <a:lnTo>
                  <a:pt x="3203" y="1739"/>
                </a:lnTo>
                <a:lnTo>
                  <a:pt x="5877" y="195"/>
                </a:lnTo>
                <a:cubicBezTo>
                  <a:pt x="6213" y="0"/>
                  <a:pt x="6599" y="0"/>
                  <a:pt x="6935" y="195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45" name="TextBox 59"/>
          <p:cNvSpPr txBox="1">
            <a:spLocks noChangeArrowheads="1"/>
          </p:cNvSpPr>
          <p:nvPr/>
        </p:nvSpPr>
        <p:spPr bwMode="auto">
          <a:xfrm flipH="1">
            <a:off x="1432433" y="2191554"/>
            <a:ext cx="1663403" cy="761747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2700" b="1" kern="0" dirty="0">
                <a:solidFill>
                  <a:schemeClr val="bg1"/>
                </a:solidFill>
                <a:latin typeface="方正兰亭超细黑简体" panose="03000509000000000000" pitchFamily="2" charset="-122"/>
                <a:ea typeface="方正兰亭超细黑简体" panose="03000509000000000000" pitchFamily="2" charset="-122"/>
              </a:rPr>
              <a:t>目录</a:t>
            </a:r>
            <a:endParaRPr lang="en-US" altLang="zh-CN" sz="2700" b="1" kern="0" dirty="0">
              <a:solidFill>
                <a:schemeClr val="bg1"/>
              </a:solidFill>
              <a:latin typeface="方正兰亭超细黑简体" panose="03000509000000000000" pitchFamily="2" charset="-122"/>
              <a:ea typeface="方正兰亭超细黑简体" panose="03000509000000000000" pitchFamily="2" charset="-122"/>
            </a:endParaRPr>
          </a:p>
          <a:p>
            <a:pPr algn="ctr">
              <a:defRPr/>
            </a:pPr>
            <a:r>
              <a:rPr lang="en-US" altLang="zh-CN" b="1" kern="0" dirty="0">
                <a:solidFill>
                  <a:schemeClr val="bg1"/>
                </a:solidFill>
                <a:latin typeface="方正兰亭超细黑简体" panose="03000509000000000000" pitchFamily="2" charset="-122"/>
                <a:ea typeface="方正兰亭超细黑简体" panose="03000509000000000000" pitchFamily="2" charset="-122"/>
              </a:rPr>
              <a:t>CONTENTS</a:t>
            </a:r>
            <a:endParaRPr lang="en-US" altLang="ko-KR" b="1" kern="0" dirty="0">
              <a:solidFill>
                <a:schemeClr val="bg1"/>
              </a:solidFill>
              <a:latin typeface="方正兰亭超细黑简体" panose="03000509000000000000" pitchFamily="2" charset="-122"/>
              <a:ea typeface="方正兰亭超细黑简体" panose="03000509000000000000" pitchFamily="2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1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1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21" dur="250" fill="hold"/>
                                        <p:tgtEl>
                                          <p:spTgt spid="1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3" dur="250" fill="hold"/>
                                        <p:tgtEl>
                                          <p:spTgt spid="13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decel="10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0" dur="250" fill="hold"/>
                                        <p:tgtEl>
                                          <p:spTgt spid="4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decel="10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2" dur="250" fill="hold"/>
                                        <p:tgtEl>
                                          <p:spTgt spid="4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90"/>
                            </p:stCondLst>
                            <p:childTnLst>
                              <p:par>
                                <p:cTn id="4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89"/>
                            </p:stCondLst>
                            <p:childTnLst>
                              <p:par>
                                <p:cTn id="4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469"/>
                            </p:stCondLst>
                            <p:childTnLst>
                              <p:par>
                                <p:cTn id="5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50" grpId="0"/>
      <p:bldP spid="51" grpId="0"/>
      <p:bldP spid="52" grpId="0"/>
      <p:bldP spid="53" grpId="0"/>
      <p:bldP spid="15" grpId="0" animBg="1"/>
      <p:bldP spid="15" grpId="1" animBg="1"/>
      <p:bldP spid="15" grpId="2" animBg="1"/>
      <p:bldP spid="45" grpId="0"/>
      <p:bldP spid="45" grpId="1"/>
      <p:bldP spid="45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323528" y="694313"/>
            <a:ext cx="82809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WMS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WCS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对接的接口记录，有效回溯波次及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WMS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需要知道的一些回传信息。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0" y="1060376"/>
            <a:ext cx="9001000" cy="3935393"/>
          </a:xfrm>
          <a:prstGeom prst="rect">
            <a:avLst/>
          </a:prstGeom>
        </p:spPr>
      </p:pic>
      <p:sp>
        <p:nvSpPr>
          <p:cNvPr id="52" name="矩形 51"/>
          <p:cNvSpPr/>
          <p:nvPr/>
        </p:nvSpPr>
        <p:spPr>
          <a:xfrm>
            <a:off x="71503" y="62224"/>
            <a:ext cx="2720564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1700" b="1" kern="100" dirty="0">
                <a:latin typeface="+mj-lt"/>
                <a:ea typeface="方正兰亭超细黑简体" panose="03000509000000000000" pitchFamily="2" charset="-122"/>
                <a:cs typeface="Times New Roman" panose="02020603050405020304" pitchFamily="18" charset="0"/>
              </a:rPr>
              <a:t>03 / </a:t>
            </a:r>
            <a:r>
              <a:rPr lang="zh-CN" altLang="en-US" sz="1700" b="1" kern="100" dirty="0">
                <a:latin typeface="Arial" panose="020B0604020202020204" pitchFamily="34" charset="0"/>
                <a:ea typeface="方正兰亭超细黑简体" panose="03000509000000000000" pitchFamily="2" charset="-122"/>
                <a:cs typeface="Arial" panose="020B0604020202020204" pitchFamily="34" charset="0"/>
              </a:rPr>
              <a:t>实例展示</a:t>
            </a:r>
            <a:endParaRPr lang="en-GB" altLang="zh-CN" sz="1700" b="1" kern="100" dirty="0">
              <a:latin typeface="Arial" panose="020B0604020202020204" pitchFamily="34" charset="0"/>
              <a:ea typeface="方正兰亭超细黑简体" panose="03000509000000000000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7" y="1348408"/>
            <a:ext cx="8949905" cy="349787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23528" y="694313"/>
            <a:ext cx="82809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WCS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PLC</a:t>
            </a:r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对接的信息记录，有效定位各个区域的纸箱运行的情况。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96903" y="54604"/>
            <a:ext cx="2720564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1700" b="1" kern="100" dirty="0">
                <a:latin typeface="+mj-lt"/>
                <a:ea typeface="方正兰亭超细黑简体" panose="03000509000000000000" pitchFamily="2" charset="-122"/>
                <a:cs typeface="Times New Roman" panose="02020603050405020304" pitchFamily="18" charset="0"/>
              </a:rPr>
              <a:t>03 / </a:t>
            </a:r>
            <a:r>
              <a:rPr lang="zh-CN" altLang="en-US" sz="1700" b="1" kern="100" dirty="0">
                <a:latin typeface="Arial" panose="020B0604020202020204" pitchFamily="34" charset="0"/>
                <a:ea typeface="方正兰亭超细黑简体" panose="03000509000000000000" pitchFamily="2" charset="-122"/>
                <a:cs typeface="Arial" panose="020B0604020202020204" pitchFamily="34" charset="0"/>
              </a:rPr>
              <a:t>实例展示</a:t>
            </a:r>
            <a:endParaRPr lang="en-GB" altLang="zh-CN" sz="1700" b="1" kern="100" dirty="0">
              <a:latin typeface="Arial" panose="020B0604020202020204" pitchFamily="34" charset="0"/>
              <a:ea typeface="方正兰亭超细黑简体" panose="03000509000000000000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2" y="1276400"/>
            <a:ext cx="8964996" cy="351177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23528" y="694313"/>
            <a:ext cx="82809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输送到站、未到站日志，追溯纸箱的去向，以及未分拣的原因。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89283" y="62859"/>
            <a:ext cx="2720564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1700" b="1" kern="100" dirty="0">
                <a:latin typeface="+mj-lt"/>
                <a:ea typeface="方正兰亭超细黑简体" panose="03000509000000000000" pitchFamily="2" charset="-122"/>
                <a:cs typeface="Times New Roman" panose="02020603050405020304" pitchFamily="18" charset="0"/>
              </a:rPr>
              <a:t>03 / </a:t>
            </a:r>
            <a:r>
              <a:rPr lang="zh-CN" altLang="en-US" sz="1700" b="1" kern="100" dirty="0">
                <a:latin typeface="Arial" panose="020B0604020202020204" pitchFamily="34" charset="0"/>
                <a:ea typeface="方正兰亭超细黑简体" panose="03000509000000000000" pitchFamily="2" charset="-122"/>
                <a:cs typeface="Arial" panose="020B0604020202020204" pitchFamily="34" charset="0"/>
              </a:rPr>
              <a:t>实例展示</a:t>
            </a:r>
            <a:endParaRPr lang="en-GB" altLang="zh-CN" sz="1700" b="1" kern="100" dirty="0">
              <a:latin typeface="Arial" panose="020B0604020202020204" pitchFamily="34" charset="0"/>
              <a:ea typeface="方正兰亭超细黑简体" panose="03000509000000000000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32383"/>
            <a:ext cx="4032448" cy="245213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132384"/>
            <a:ext cx="4007429" cy="244827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23528" y="694313"/>
            <a:ext cx="82809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输送线货物投递站以及输送线的实物图。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118493" y="46984"/>
            <a:ext cx="2720564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1700" b="1" kern="100" dirty="0">
                <a:latin typeface="+mj-lt"/>
                <a:ea typeface="方正兰亭超细黑简体" panose="03000509000000000000" pitchFamily="2" charset="-122"/>
                <a:cs typeface="Times New Roman" panose="02020603050405020304" pitchFamily="18" charset="0"/>
              </a:rPr>
              <a:t>03 / </a:t>
            </a:r>
            <a:r>
              <a:rPr lang="zh-CN" altLang="en-US" sz="1700" b="1" kern="100" dirty="0">
                <a:latin typeface="Arial" panose="020B0604020202020204" pitchFamily="34" charset="0"/>
                <a:ea typeface="方正兰亭超细黑简体" panose="03000509000000000000" pitchFamily="2" charset="-122"/>
                <a:cs typeface="Arial" panose="020B0604020202020204" pitchFamily="34" charset="0"/>
              </a:rPr>
              <a:t>实例展示</a:t>
            </a:r>
            <a:endParaRPr lang="en-GB" altLang="zh-CN" sz="1700" b="1" kern="100" dirty="0">
              <a:latin typeface="Arial" panose="020B0604020202020204" pitchFamily="34" charset="0"/>
              <a:ea typeface="方正兰亭超细黑简体" panose="03000509000000000000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23528" y="694313"/>
            <a:ext cx="82809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包装台人工操作区域。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30" y="1132384"/>
            <a:ext cx="4157709" cy="30011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727" y="1132384"/>
            <a:ext cx="4157709" cy="3001110"/>
          </a:xfrm>
          <a:prstGeom prst="rect">
            <a:avLst/>
          </a:prstGeom>
        </p:spPr>
      </p:pic>
      <p:sp>
        <p:nvSpPr>
          <p:cNvPr id="52" name="矩形 51"/>
          <p:cNvSpPr/>
          <p:nvPr/>
        </p:nvSpPr>
        <p:spPr>
          <a:xfrm>
            <a:off x="102618" y="31109"/>
            <a:ext cx="2720564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1700" b="1" kern="100" dirty="0">
                <a:latin typeface="+mj-lt"/>
                <a:ea typeface="方正兰亭超细黑简体" panose="03000509000000000000" pitchFamily="2" charset="-122"/>
                <a:cs typeface="Times New Roman" panose="02020603050405020304" pitchFamily="18" charset="0"/>
              </a:rPr>
              <a:t>03 / </a:t>
            </a:r>
            <a:r>
              <a:rPr lang="zh-CN" altLang="en-US" sz="1700" b="1" kern="100" dirty="0">
                <a:latin typeface="Arial" panose="020B0604020202020204" pitchFamily="34" charset="0"/>
                <a:ea typeface="方正兰亭超细黑简体" panose="03000509000000000000" pitchFamily="2" charset="-122"/>
                <a:cs typeface="Arial" panose="020B0604020202020204" pitchFamily="34" charset="0"/>
              </a:rPr>
              <a:t>实例展示</a:t>
            </a:r>
            <a:endParaRPr lang="en-GB" altLang="zh-CN" sz="1700" b="1" kern="100" dirty="0">
              <a:latin typeface="Arial" panose="020B0604020202020204" pitchFamily="34" charset="0"/>
              <a:ea typeface="方正兰亭超细黑简体" panose="03000509000000000000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23528" y="694313"/>
            <a:ext cx="82809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电子标签小货柜。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530" y="1384412"/>
            <a:ext cx="4359550" cy="322993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6" y="1384412"/>
            <a:ext cx="4468524" cy="3266200"/>
          </a:xfrm>
          <a:prstGeom prst="rect">
            <a:avLst/>
          </a:prstGeom>
        </p:spPr>
      </p:pic>
      <p:sp>
        <p:nvSpPr>
          <p:cNvPr id="52" name="矩形 51"/>
          <p:cNvSpPr/>
          <p:nvPr/>
        </p:nvSpPr>
        <p:spPr>
          <a:xfrm>
            <a:off x="103253" y="62224"/>
            <a:ext cx="2720564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1700" b="1" kern="100" dirty="0">
                <a:latin typeface="+mj-lt"/>
                <a:ea typeface="方正兰亭超细黑简体" panose="03000509000000000000" pitchFamily="2" charset="-122"/>
                <a:cs typeface="Times New Roman" panose="02020603050405020304" pitchFamily="18" charset="0"/>
              </a:rPr>
              <a:t>03 / </a:t>
            </a:r>
            <a:r>
              <a:rPr lang="zh-CN" altLang="en-US" sz="1700" b="1" kern="100" dirty="0">
                <a:latin typeface="Arial" panose="020B0604020202020204" pitchFamily="34" charset="0"/>
                <a:ea typeface="方正兰亭超细黑简体" panose="03000509000000000000" pitchFamily="2" charset="-122"/>
                <a:cs typeface="Arial" panose="020B0604020202020204" pitchFamily="34" charset="0"/>
              </a:rPr>
              <a:t>实例展示</a:t>
            </a:r>
            <a:endParaRPr lang="en-GB" altLang="zh-CN" sz="1700" b="1" kern="100" dirty="0">
              <a:latin typeface="Arial" panose="020B0604020202020204" pitchFamily="34" charset="0"/>
              <a:ea typeface="方正兰亭超细黑简体" panose="03000509000000000000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2"/>
          <p:cNvSpPr txBox="1">
            <a:spLocks noChangeArrowheads="1"/>
          </p:cNvSpPr>
          <p:nvPr/>
        </p:nvSpPr>
        <p:spPr bwMode="auto">
          <a:xfrm>
            <a:off x="2739543" y="3296543"/>
            <a:ext cx="4064705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pPr algn="ctr"/>
            <a:r>
              <a:rPr lang="zh-CN" altLang="en-US" sz="2800" b="1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超细黑简体" panose="03000509000000000000" pitchFamily="2" charset="-122"/>
                <a:ea typeface="方正兰亭超细黑简体" panose="03000509000000000000" pitchFamily="2" charset="-122"/>
                <a:cs typeface="Times New Roman" panose="02020603050405020304" pitchFamily="18" charset="0"/>
              </a:rPr>
              <a:t>售后服务</a:t>
            </a:r>
            <a:endParaRPr lang="zh-CN" altLang="en-US" sz="2800" b="1" dirty="0">
              <a:solidFill>
                <a:srgbClr val="093B5C"/>
              </a:solidFill>
              <a:latin typeface="方正兰亭超细黑简体" panose="03000509000000000000" pitchFamily="2" charset="-122"/>
              <a:ea typeface="方正兰亭超细黑简体" panose="03000509000000000000" pitchFamily="2" charset="-122"/>
            </a:endParaRPr>
          </a:p>
        </p:txBody>
      </p:sp>
      <p:sp>
        <p:nvSpPr>
          <p:cNvPr id="26" name="文本框 12"/>
          <p:cNvSpPr txBox="1">
            <a:spLocks noChangeArrowheads="1"/>
          </p:cNvSpPr>
          <p:nvPr/>
        </p:nvSpPr>
        <p:spPr bwMode="auto">
          <a:xfrm>
            <a:off x="4968857" y="2032484"/>
            <a:ext cx="1007297" cy="145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pPr algn="ctr"/>
            <a:r>
              <a:rPr lang="en-US" altLang="zh-CN" sz="9000" dirty="0">
                <a:solidFill>
                  <a:schemeClr val="tx1">
                    <a:lumMod val="50000"/>
                    <a:lumOff val="50000"/>
                  </a:schemeClr>
                </a:solidFill>
                <a:latin typeface="AgencyFB" panose="02000806040000020003" pitchFamily="2" charset="0"/>
                <a:ea typeface="微软雅黑" panose="020B0503020204020204" pitchFamily="34" charset="-122"/>
              </a:rPr>
              <a:t>4</a:t>
            </a:r>
            <a:endParaRPr lang="zh-CN" altLang="en-US" sz="9000" dirty="0">
              <a:solidFill>
                <a:schemeClr val="tx1">
                  <a:lumMod val="50000"/>
                  <a:lumOff val="50000"/>
                </a:schemeClr>
              </a:solidFill>
              <a:latin typeface="AgencyFB" panose="02000806040000020003" pitchFamily="2" charset="0"/>
              <a:ea typeface="微软雅黑" panose="020B0503020204020204" pitchFamily="34" charset="-122"/>
            </a:endParaRPr>
          </a:p>
        </p:txBody>
      </p:sp>
      <p:sp>
        <p:nvSpPr>
          <p:cNvPr id="16" name="文本框 14"/>
          <p:cNvSpPr txBox="1">
            <a:spLocks noChangeArrowheads="1"/>
          </p:cNvSpPr>
          <p:nvPr/>
        </p:nvSpPr>
        <p:spPr bwMode="auto">
          <a:xfrm>
            <a:off x="3959932" y="2680556"/>
            <a:ext cx="1378848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pPr algn="ctr" eaLnBrk="1" hangingPunct="1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FOUR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2" r="49845" b="47264"/>
          <a:stretch>
            <a:fillRect/>
          </a:stretch>
        </p:blipFill>
        <p:spPr>
          <a:xfrm flipH="1">
            <a:off x="2159732" y="0"/>
            <a:ext cx="2088232" cy="3040091"/>
          </a:xfrm>
          <a:prstGeom prst="rect">
            <a:avLst/>
          </a:prstGeom>
        </p:spPr>
      </p:pic>
      <p:sp>
        <p:nvSpPr>
          <p:cNvPr id="10" name="PA_半闭框 7"/>
          <p:cNvSpPr/>
          <p:nvPr>
            <p:custDataLst>
              <p:tags r:id="rId1"/>
            </p:custDataLst>
          </p:nvPr>
        </p:nvSpPr>
        <p:spPr>
          <a:xfrm flipH="1">
            <a:off x="4463987" y="2320516"/>
            <a:ext cx="1296144" cy="720080"/>
          </a:xfrm>
          <a:prstGeom prst="halfFrame">
            <a:avLst>
              <a:gd name="adj1" fmla="val 889"/>
              <a:gd name="adj2" fmla="val 1333"/>
            </a:avLst>
          </a:prstGeom>
          <a:solidFill>
            <a:srgbClr val="656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mph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50" fill="hold"/>
                                        <p:tgtEl>
                                          <p:spTgt spid="2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mph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50" fill="hold"/>
                                        <p:tgtEl>
                                          <p:spTgt spid="26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.34896 -4.07407E-6 " pathEditMode="relative" rAng="0" ptsTypes="AA">
                                      <p:cBhvr>
                                        <p:cTn id="34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26" grpId="0"/>
      <p:bldP spid="26" grpId="1"/>
      <p:bldP spid="26" grpId="2"/>
      <p:bldP spid="16" grpId="0"/>
      <p:bldP spid="10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007604" y="73634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1）该WCS产品免费软件维护服务期为两年</a:t>
            </a:r>
          </a:p>
          <a:p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2）软件调试验收后向客户提供使用说明书，并免费提供培训</a:t>
            </a:r>
          </a:p>
          <a:p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3）如软件出现bug第一时间通过Teamviewer等远程协助方式快速解决问题，如远程解决不了立马派遣技术人员提供上门服务</a:t>
            </a:r>
          </a:p>
          <a:p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4）第三年后，按软件价格的2%收取服务费，是否要求服务，客户自行决定</a:t>
            </a:r>
          </a:p>
          <a:p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5）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免费提供功能原始技术协议范围的程序优化</a:t>
            </a:r>
          </a:p>
          <a:p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6）如有超出原始技术协议范围以外的二次开发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，根据开发周期适当收取开发费用</a:t>
            </a:r>
          </a:p>
        </p:txBody>
      </p:sp>
      <p:sp>
        <p:nvSpPr>
          <p:cNvPr id="53" name="矩形 52"/>
          <p:cNvSpPr/>
          <p:nvPr/>
        </p:nvSpPr>
        <p:spPr>
          <a:xfrm>
            <a:off x="102617" y="50991"/>
            <a:ext cx="2592287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1700" b="1" kern="100" dirty="0">
                <a:latin typeface="+mj-lt"/>
                <a:ea typeface="方正兰亭超细黑简体" panose="03000509000000000000" pitchFamily="2" charset="-122"/>
                <a:cs typeface="Times New Roman" panose="02020603050405020304" pitchFamily="18" charset="0"/>
              </a:rPr>
              <a:t>04 / </a:t>
            </a:r>
            <a:r>
              <a:rPr lang="zh-CN" altLang="en-US" sz="1700" b="1" kern="100" dirty="0">
                <a:latin typeface="+mj-lt"/>
                <a:ea typeface="方正兰亭超细黑简体" panose="03000509000000000000" pitchFamily="2" charset="-122"/>
                <a:cs typeface="Times New Roman" panose="02020603050405020304" pitchFamily="18" charset="0"/>
              </a:rPr>
              <a:t>售后服务</a:t>
            </a:r>
            <a:endParaRPr lang="zh-CN" altLang="zh-CN" sz="1700" b="1" kern="100" dirty="0">
              <a:latin typeface="+mj-lt"/>
              <a:ea typeface="方正兰亭超细黑简体" panose="03000509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2" r="49845" b="47264"/>
          <a:stretch>
            <a:fillRect/>
          </a:stretch>
        </p:blipFill>
        <p:spPr>
          <a:xfrm>
            <a:off x="6192180" y="0"/>
            <a:ext cx="2124236" cy="36166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t="29111" r="82360" b="55664"/>
          <a:stretch>
            <a:fillRect/>
          </a:stretch>
        </p:blipFill>
        <p:spPr>
          <a:xfrm>
            <a:off x="2545537" y="1420416"/>
            <a:ext cx="936104" cy="1044116"/>
          </a:xfrm>
          <a:prstGeom prst="rect">
            <a:avLst/>
          </a:prstGeom>
        </p:spPr>
      </p:pic>
      <p:sp>
        <p:nvSpPr>
          <p:cNvPr id="6" name="PA_文本框 6"/>
          <p:cNvSpPr txBox="1"/>
          <p:nvPr>
            <p:custDataLst>
              <p:tags r:id="rId1"/>
            </p:custDataLst>
          </p:nvPr>
        </p:nvSpPr>
        <p:spPr>
          <a:xfrm>
            <a:off x="1007604" y="2881192"/>
            <a:ext cx="3781805" cy="70076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chemeClr val="accent1"/>
                </a:solidFill>
                <a:latin typeface="方正兰亭超细黑简体" panose="03000509000000000000" pitchFamily="2" charset="-122"/>
                <a:ea typeface="方正兰亭超细黑简体" panose="03000509000000000000" pitchFamily="2" charset="-122"/>
              </a:rPr>
              <a:t>      谢谢您的观看</a:t>
            </a:r>
          </a:p>
        </p:txBody>
      </p:sp>
      <p:sp>
        <p:nvSpPr>
          <p:cNvPr id="7" name="PA_半闭框 7"/>
          <p:cNvSpPr/>
          <p:nvPr>
            <p:custDataLst>
              <p:tags r:id="rId2"/>
            </p:custDataLst>
          </p:nvPr>
        </p:nvSpPr>
        <p:spPr>
          <a:xfrm>
            <a:off x="971600" y="2779146"/>
            <a:ext cx="2124236" cy="972108"/>
          </a:xfrm>
          <a:prstGeom prst="halfFrame">
            <a:avLst>
              <a:gd name="adj1" fmla="val 889"/>
              <a:gd name="adj2" fmla="val 1333"/>
            </a:avLst>
          </a:prstGeom>
          <a:solidFill>
            <a:srgbClr val="656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PA_文本框 6"/>
          <p:cNvSpPr txBox="1"/>
          <p:nvPr>
            <p:custDataLst>
              <p:tags r:id="rId3"/>
            </p:custDataLst>
          </p:nvPr>
        </p:nvSpPr>
        <p:spPr>
          <a:xfrm>
            <a:off x="1691680" y="1158966"/>
            <a:ext cx="817853" cy="145975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3000509000000000000" pitchFamily="2" charset="-122"/>
                <a:ea typeface="方正兰亭超细黑简体" panose="03000509000000000000" pitchFamily="2" charset="-122"/>
              </a:rPr>
              <a:t>2</a:t>
            </a:r>
            <a:endParaRPr lang="zh-CN" altLang="en-US" sz="8000" b="1" dirty="0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3000509000000000000" pitchFamily="2" charset="-122"/>
              <a:ea typeface="方正兰亭超细黑简体" panose="03000509000000000000" pitchFamily="2" charset="-122"/>
            </a:endParaRPr>
          </a:p>
        </p:txBody>
      </p:sp>
      <p:sp>
        <p:nvSpPr>
          <p:cNvPr id="11" name="PA_文本框 6"/>
          <p:cNvSpPr txBox="1"/>
          <p:nvPr>
            <p:custDataLst>
              <p:tags r:id="rId4"/>
            </p:custDataLst>
          </p:nvPr>
        </p:nvSpPr>
        <p:spPr>
          <a:xfrm>
            <a:off x="3445637" y="1194970"/>
            <a:ext cx="1519968" cy="145975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超细黑简体" panose="03000509000000000000" pitchFamily="2" charset="-122"/>
                <a:ea typeface="方正兰亭超细黑简体" panose="03000509000000000000" pitchFamily="2" charset="-122"/>
              </a:rPr>
              <a:t>18</a:t>
            </a:r>
            <a:endParaRPr lang="zh-CN" altLang="en-US" sz="8000" b="1" dirty="0">
              <a:solidFill>
                <a:schemeClr val="tx1">
                  <a:lumMod val="75000"/>
                  <a:lumOff val="25000"/>
                </a:schemeClr>
              </a:solidFill>
              <a:latin typeface="方正兰亭超细黑简体" panose="03000509000000000000" pitchFamily="2" charset="-122"/>
              <a:ea typeface="方正兰亭超细黑简体" panose="03000509000000000000" pitchFamily="2" charset="-122"/>
            </a:endParaRPr>
          </a:p>
        </p:txBody>
      </p:sp>
      <p:sp>
        <p:nvSpPr>
          <p:cNvPr id="12" name="PA_半闭框 7"/>
          <p:cNvSpPr/>
          <p:nvPr>
            <p:custDataLst>
              <p:tags r:id="rId5"/>
            </p:custDataLst>
          </p:nvPr>
        </p:nvSpPr>
        <p:spPr>
          <a:xfrm flipH="1" flipV="1">
            <a:off x="4184340" y="3039558"/>
            <a:ext cx="1899828" cy="675692"/>
          </a:xfrm>
          <a:prstGeom prst="halfFrame">
            <a:avLst>
              <a:gd name="adj1" fmla="val 889"/>
              <a:gd name="adj2" fmla="val 1333"/>
            </a:avLst>
          </a:prstGeom>
          <a:solidFill>
            <a:srgbClr val="656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5DAA82C-20A7-4F69-9BB1-5C856F069BF6}"/>
              </a:ext>
            </a:extLst>
          </p:cNvPr>
          <p:cNvSpPr txBox="1"/>
          <p:nvPr/>
        </p:nvSpPr>
        <p:spPr>
          <a:xfrm>
            <a:off x="5724128" y="4264732"/>
            <a:ext cx="3348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ea typeface="方正兰亭超细黑简体" panose="03000509000000000000"/>
              </a:rPr>
              <a:t>愿景：用我们的智慧专业让世界制造更智能</a:t>
            </a:r>
            <a:endParaRPr lang="en-US" altLang="zh-CN" sz="1200" dirty="0">
              <a:ea typeface="方正兰亭超细黑简体" panose="03000509000000000000"/>
            </a:endParaRPr>
          </a:p>
          <a:p>
            <a:r>
              <a:rPr lang="zh-CN" altLang="en-US" sz="1200" dirty="0">
                <a:ea typeface="方正兰亭超细黑简体" panose="03000509000000000000"/>
              </a:rPr>
              <a:t>使命：不断提升产品 改善服务 与客户共同进步</a:t>
            </a:r>
            <a:endParaRPr lang="en-US" altLang="zh-CN" sz="1200" dirty="0">
              <a:ea typeface="方正兰亭超细黑简体" panose="03000509000000000000"/>
            </a:endParaRPr>
          </a:p>
          <a:p>
            <a:r>
              <a:rPr lang="zh-CN" altLang="en-US" sz="1200" dirty="0">
                <a:ea typeface="方正兰亭超细黑简体" panose="03000509000000000000"/>
              </a:rPr>
              <a:t>价值观：恪守承诺 坚持创新 互信合作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 autoUpdateAnimBg="0"/>
      <p:bldP spid="10" grpId="0"/>
      <p:bldP spid="11" grpId="0"/>
      <p:bldP spid="12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2"/>
          <p:cNvSpPr txBox="1">
            <a:spLocks noChangeArrowheads="1"/>
          </p:cNvSpPr>
          <p:nvPr/>
        </p:nvSpPr>
        <p:spPr bwMode="auto">
          <a:xfrm>
            <a:off x="2739543" y="3296543"/>
            <a:ext cx="4064705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pPr algn="ctr"/>
            <a:r>
              <a:rPr lang="en-US" altLang="zh-CN" sz="2800" b="1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超细黑简体" panose="03000509000000000000" pitchFamily="2" charset="-122"/>
                <a:ea typeface="方正兰亭超细黑简体" panose="03000509000000000000" pitchFamily="2" charset="-122"/>
                <a:cs typeface="Times New Roman" panose="02020603050405020304" pitchFamily="18" charset="0"/>
              </a:rPr>
              <a:t>WCS</a:t>
            </a:r>
            <a:r>
              <a:rPr lang="zh-CN" altLang="en-US" sz="2800" b="1" kern="1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兰亭超细黑简体" panose="03000509000000000000" pitchFamily="2" charset="-122"/>
                <a:ea typeface="方正兰亭超细黑简体" panose="03000509000000000000" pitchFamily="2" charset="-122"/>
                <a:cs typeface="Times New Roman" panose="02020603050405020304" pitchFamily="18" charset="0"/>
              </a:rPr>
              <a:t>简介</a:t>
            </a:r>
            <a:endParaRPr lang="zh-CN" alt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方正兰亭超细黑简体" panose="03000509000000000000" pitchFamily="2" charset="-122"/>
              <a:ea typeface="方正兰亭超细黑简体" panose="03000509000000000000" pitchFamily="2" charset="-122"/>
            </a:endParaRPr>
          </a:p>
        </p:txBody>
      </p:sp>
      <p:sp>
        <p:nvSpPr>
          <p:cNvPr id="26" name="文本框 12"/>
          <p:cNvSpPr txBox="1">
            <a:spLocks noChangeArrowheads="1"/>
          </p:cNvSpPr>
          <p:nvPr/>
        </p:nvSpPr>
        <p:spPr bwMode="auto">
          <a:xfrm>
            <a:off x="4835131" y="2111117"/>
            <a:ext cx="1007297" cy="145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pPr algn="ctr"/>
            <a:r>
              <a:rPr lang="en-US" altLang="zh-CN" sz="9000" dirty="0">
                <a:solidFill>
                  <a:schemeClr val="tx1">
                    <a:lumMod val="50000"/>
                    <a:lumOff val="50000"/>
                  </a:schemeClr>
                </a:solidFill>
                <a:latin typeface="AgencyFB" panose="02000806040000020003" pitchFamily="2" charset="0"/>
                <a:ea typeface="微软雅黑" panose="020B0503020204020204" pitchFamily="34" charset="-122"/>
              </a:rPr>
              <a:t>1</a:t>
            </a:r>
            <a:endParaRPr lang="zh-CN" altLang="en-US" sz="9000" dirty="0">
              <a:solidFill>
                <a:schemeClr val="tx1">
                  <a:lumMod val="50000"/>
                  <a:lumOff val="50000"/>
                </a:schemeClr>
              </a:solidFill>
              <a:latin typeface="AgencyFB" panose="02000806040000020003" pitchFamily="2" charset="0"/>
              <a:ea typeface="微软雅黑" panose="020B0503020204020204" pitchFamily="34" charset="-122"/>
            </a:endParaRPr>
          </a:p>
        </p:txBody>
      </p:sp>
      <p:sp>
        <p:nvSpPr>
          <p:cNvPr id="16" name="文本框 14"/>
          <p:cNvSpPr txBox="1">
            <a:spLocks noChangeArrowheads="1"/>
          </p:cNvSpPr>
          <p:nvPr/>
        </p:nvSpPr>
        <p:spPr bwMode="auto">
          <a:xfrm>
            <a:off x="3959932" y="2680556"/>
            <a:ext cx="1378848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pPr algn="ctr" eaLnBrk="1" hangingPunct="1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ONE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2" r="49845" b="47264"/>
          <a:stretch>
            <a:fillRect/>
          </a:stretch>
        </p:blipFill>
        <p:spPr>
          <a:xfrm flipH="1">
            <a:off x="2159732" y="0"/>
            <a:ext cx="2088232" cy="3040091"/>
          </a:xfrm>
          <a:prstGeom prst="rect">
            <a:avLst/>
          </a:prstGeom>
        </p:spPr>
      </p:pic>
      <p:sp>
        <p:nvSpPr>
          <p:cNvPr id="10" name="PA_半闭框 7"/>
          <p:cNvSpPr/>
          <p:nvPr>
            <p:custDataLst>
              <p:tags r:id="rId1"/>
            </p:custDataLst>
          </p:nvPr>
        </p:nvSpPr>
        <p:spPr>
          <a:xfrm flipH="1">
            <a:off x="4463987" y="2320516"/>
            <a:ext cx="1296144" cy="720080"/>
          </a:xfrm>
          <a:prstGeom prst="halfFrame">
            <a:avLst>
              <a:gd name="adj1" fmla="val 889"/>
              <a:gd name="adj2" fmla="val 1333"/>
            </a:avLst>
          </a:prstGeom>
          <a:solidFill>
            <a:srgbClr val="656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mph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50" fill="hold"/>
                                        <p:tgtEl>
                                          <p:spTgt spid="2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mph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50" fill="hold"/>
                                        <p:tgtEl>
                                          <p:spTgt spid="26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.34896 -4.07407E-6 " pathEditMode="relative" rAng="0" ptsTypes="AA">
                                      <p:cBhvr>
                                        <p:cTn id="34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26" grpId="0"/>
      <p:bldP spid="26" grpId="1"/>
      <p:bldP spid="26" grpId="2"/>
      <p:bldP spid="16" grpId="0"/>
      <p:bldP spid="10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泪滴形 23"/>
          <p:cNvSpPr/>
          <p:nvPr/>
        </p:nvSpPr>
        <p:spPr>
          <a:xfrm rot="18902711">
            <a:off x="4393585" y="919652"/>
            <a:ext cx="356830" cy="356941"/>
          </a:xfrm>
          <a:prstGeom prst="teardrop">
            <a:avLst>
              <a:gd name="adj" fmla="val 1441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4319972" y="728150"/>
            <a:ext cx="558437" cy="5586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1"/>
          <p:cNvSpPr txBox="1"/>
          <p:nvPr/>
        </p:nvSpPr>
        <p:spPr>
          <a:xfrm>
            <a:off x="146651" y="609443"/>
            <a:ext cx="6477577" cy="4260527"/>
          </a:xfrm>
          <a:prstGeom prst="rect">
            <a:avLst/>
          </a:prstGeom>
          <a:noFill/>
        </p:spPr>
        <p:txBody>
          <a:bodyPr wrap="square" lIns="68582" tIns="34291" rIns="68582" bIns="34291" rtlCol="0">
            <a:spAutoFit/>
          </a:bodyPr>
          <a:lstStyle>
            <a:defPPr>
              <a:defRPr lang="zh-CN"/>
            </a:defPPr>
            <a:lvl1pPr algn="r">
              <a:lnSpc>
                <a:spcPct val="12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pPr algn="l"/>
            <a:r>
              <a:rPr lang="en-US" altLang="zh-CN" sz="1600" b="1" dirty="0"/>
              <a:t>WCS: Warehouse control system(</a:t>
            </a:r>
            <a:r>
              <a:rPr lang="zh-CN" altLang="en-US" sz="1600" b="1" dirty="0"/>
              <a:t>仓库控制系统</a:t>
            </a:r>
            <a:r>
              <a:rPr lang="en-US" altLang="zh-CN" sz="1600" b="1" dirty="0"/>
              <a:t>)</a:t>
            </a:r>
          </a:p>
          <a:p>
            <a:endParaRPr lang="en-US" altLang="zh-CN" dirty="0"/>
          </a:p>
          <a:p>
            <a:pPr algn="l"/>
            <a:r>
              <a:rPr lang="zh-CN" altLang="en-US" sz="1400" dirty="0"/>
              <a:t>指导仓库和分销中心（</a:t>
            </a:r>
            <a:r>
              <a:rPr lang="en-US" altLang="zh-CN" sz="1400" dirty="0"/>
              <a:t>DC</a:t>
            </a:r>
            <a:r>
              <a:rPr lang="zh-CN" altLang="en-US" sz="1400" dirty="0"/>
              <a:t>）内的实时活动的软件应用程序。</a:t>
            </a:r>
            <a:endParaRPr lang="en-US" altLang="zh-CN" sz="1400" dirty="0"/>
          </a:p>
          <a:p>
            <a:endParaRPr lang="en-US" altLang="zh-CN" sz="1400" dirty="0"/>
          </a:p>
          <a:p>
            <a:pPr algn="l"/>
            <a:r>
              <a:rPr lang="zh-CN" altLang="en-US" sz="1400" dirty="0"/>
              <a:t>它为广泛的物料搬运设备，如</a:t>
            </a:r>
            <a:r>
              <a:rPr lang="en-US" altLang="zh-CN" sz="1400" dirty="0"/>
              <a:t>AS/RS</a:t>
            </a:r>
            <a:r>
              <a:rPr lang="zh-CN" altLang="en-US" sz="1400" dirty="0"/>
              <a:t>、转盘、输送系统、分拣机、堆垛机等提供了统一的接口。</a:t>
            </a:r>
            <a:r>
              <a:rPr lang="en-US" altLang="zh-CN" sz="1400" dirty="0"/>
              <a:t> </a:t>
            </a:r>
            <a:r>
              <a:rPr lang="zh-CN" altLang="en-US" sz="1400" dirty="0"/>
              <a:t>主要功能如下</a:t>
            </a:r>
            <a:r>
              <a:rPr lang="en-US" altLang="zh-CN" sz="1400" dirty="0"/>
              <a:t>:</a:t>
            </a:r>
          </a:p>
          <a:p>
            <a:pPr algn="l"/>
            <a:endParaRPr lang="en-US" altLang="zh-CN" dirty="0"/>
          </a:p>
          <a:p>
            <a:pPr algn="l"/>
            <a:r>
              <a:rPr lang="zh-CN" altLang="en-US" dirty="0"/>
              <a:t>与上层主机系统</a:t>
            </a:r>
            <a:r>
              <a:rPr lang="en-US" altLang="zh-CN" dirty="0"/>
              <a:t>/</a:t>
            </a:r>
            <a:r>
              <a:rPr lang="zh-CN" altLang="en-US" dirty="0"/>
              <a:t>仓库管理系统（</a:t>
            </a:r>
            <a:r>
              <a:rPr lang="en-US" altLang="zh-CN" dirty="0"/>
              <a:t>WMS</a:t>
            </a:r>
            <a:r>
              <a:rPr lang="zh-CN" altLang="en-US" dirty="0"/>
              <a:t>）的接口；</a:t>
            </a:r>
            <a:endParaRPr lang="en-US" altLang="zh-CN" dirty="0"/>
          </a:p>
          <a:p>
            <a:pPr algn="l"/>
            <a:endParaRPr lang="en-US" altLang="zh-CN" dirty="0"/>
          </a:p>
          <a:p>
            <a:pPr algn="l"/>
            <a:r>
              <a:rPr lang="zh-CN" altLang="en-US" dirty="0"/>
              <a:t>向各种物料搬运子系统分配工作；</a:t>
            </a:r>
            <a:endParaRPr lang="en-US" altLang="zh-CN" dirty="0"/>
          </a:p>
          <a:p>
            <a:pPr algn="l"/>
            <a:endParaRPr lang="en-US" altLang="zh-CN" dirty="0"/>
          </a:p>
          <a:p>
            <a:pPr algn="l"/>
            <a:r>
              <a:rPr lang="zh-CN" altLang="en-US" dirty="0"/>
              <a:t>向操作员和物料搬运设备控制器提供实时指令；</a:t>
            </a:r>
            <a:endParaRPr lang="en-US" altLang="zh-CN" dirty="0"/>
          </a:p>
          <a:p>
            <a:pPr algn="l"/>
            <a:endParaRPr lang="en-US" altLang="zh-CN" dirty="0"/>
          </a:p>
          <a:p>
            <a:pPr algn="l"/>
            <a:r>
              <a:rPr lang="zh-CN" altLang="en-US" dirty="0"/>
              <a:t>生成用于报告的结果数据文件；</a:t>
            </a:r>
            <a:endParaRPr lang="en-US" altLang="zh-CN" dirty="0"/>
          </a:p>
          <a:p>
            <a:pPr algn="l"/>
            <a:endParaRPr lang="en-US" altLang="zh-CN" dirty="0"/>
          </a:p>
          <a:p>
            <a:pPr algn="l"/>
            <a:r>
              <a:rPr lang="zh-CN" altLang="en-US" dirty="0"/>
              <a:t>操作屏幕；</a:t>
            </a:r>
            <a:endParaRPr lang="en-US" altLang="zh-CN" dirty="0"/>
          </a:p>
          <a:p>
            <a:pPr algn="l"/>
            <a:endParaRPr lang="en-US" altLang="zh-CN" dirty="0"/>
          </a:p>
          <a:p>
            <a:pPr algn="l"/>
            <a:r>
              <a:rPr lang="zh-CN" altLang="en-US" dirty="0"/>
              <a:t>收集统计数据。</a:t>
            </a:r>
          </a:p>
        </p:txBody>
      </p:sp>
      <p:sp>
        <p:nvSpPr>
          <p:cNvPr id="50" name="矩形 49"/>
          <p:cNvSpPr/>
          <p:nvPr/>
        </p:nvSpPr>
        <p:spPr>
          <a:xfrm>
            <a:off x="146432" y="53575"/>
            <a:ext cx="2977358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1700" b="1" kern="100" dirty="0">
                <a:latin typeface="+mj-lt"/>
                <a:ea typeface="方正兰亭超细黑简体" panose="03000509000000000000" pitchFamily="2" charset="-122"/>
                <a:cs typeface="Times New Roman" panose="02020603050405020304" pitchFamily="18" charset="0"/>
              </a:rPr>
              <a:t>01 / WCS</a:t>
            </a:r>
            <a:r>
              <a:rPr lang="zh-CN" altLang="en-US" sz="1700" b="1" kern="100" dirty="0">
                <a:latin typeface="+mj-lt"/>
                <a:ea typeface="方正兰亭超细黑简体" panose="03000509000000000000" pitchFamily="2" charset="-122"/>
                <a:cs typeface="Times New Roman" panose="02020603050405020304" pitchFamily="18" charset="0"/>
              </a:rPr>
              <a:t>简介</a:t>
            </a:r>
            <a:endParaRPr lang="en-GB" altLang="zh-CN" sz="1700" b="1" kern="100" dirty="0">
              <a:latin typeface="+mj-lt"/>
              <a:ea typeface="方正兰亭超细黑简体" panose="03000509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-0.00169 0.56041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2800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0" presetClass="exit" presetSubtype="0" ac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4" grpId="2" animBg="1"/>
      <p:bldP spid="34" grpId="0" animBg="1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3209387" y="1279912"/>
            <a:ext cx="2731858" cy="2703002"/>
            <a:chOff x="4512406" y="1799221"/>
            <a:chExt cx="3841675" cy="3799715"/>
          </a:xfrm>
        </p:grpSpPr>
        <p:sp>
          <p:nvSpPr>
            <p:cNvPr id="2" name="任意多边形 1"/>
            <p:cNvSpPr/>
            <p:nvPr/>
          </p:nvSpPr>
          <p:spPr>
            <a:xfrm rot="9257143">
              <a:off x="6221113" y="5062780"/>
              <a:ext cx="1895194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3" name="任意多边形 2"/>
            <p:cNvSpPr/>
            <p:nvPr/>
          </p:nvSpPr>
          <p:spPr>
            <a:xfrm rot="12342857">
              <a:off x="4750179" y="5062780"/>
              <a:ext cx="1895196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4" name="任意多边形 3"/>
            <p:cNvSpPr/>
            <p:nvPr/>
          </p:nvSpPr>
          <p:spPr>
            <a:xfrm rot="15428571">
              <a:off x="3832887" y="3912376"/>
              <a:ext cx="1895194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5" name="任意多边形 4"/>
            <p:cNvSpPr/>
            <p:nvPr/>
          </p:nvSpPr>
          <p:spPr>
            <a:xfrm rot="18514286">
              <a:off x="4160409" y="2477575"/>
              <a:ext cx="1892864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5486811" y="1838852"/>
              <a:ext cx="1892864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7" name="任意多边形 6"/>
            <p:cNvSpPr/>
            <p:nvPr/>
          </p:nvSpPr>
          <p:spPr>
            <a:xfrm rot="3085714">
              <a:off x="6813215" y="2477575"/>
              <a:ext cx="1892864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8" name="任意多边形 7"/>
            <p:cNvSpPr/>
            <p:nvPr/>
          </p:nvSpPr>
          <p:spPr>
            <a:xfrm rot="6171428">
              <a:off x="7138406" y="3912376"/>
              <a:ext cx="1895194" cy="536156"/>
            </a:xfrm>
            <a:custGeom>
              <a:avLst/>
              <a:gdLst>
                <a:gd name="connsiteX0" fmla="*/ 0 w 2085975"/>
                <a:gd name="connsiteY0" fmla="*/ 0 h 590550"/>
                <a:gd name="connsiteX1" fmla="*/ 2085975 w 2085975"/>
                <a:gd name="connsiteY1" fmla="*/ 0 h 590550"/>
                <a:gd name="connsiteX2" fmla="*/ 1042988 w 2085975"/>
                <a:gd name="connsiteY2" fmla="*/ 590550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5975" h="590550">
                  <a:moveTo>
                    <a:pt x="0" y="0"/>
                  </a:moveTo>
                  <a:lnTo>
                    <a:pt x="2085975" y="0"/>
                  </a:lnTo>
                  <a:lnTo>
                    <a:pt x="1042988" y="5905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</p:grpSp>
      <p:sp>
        <p:nvSpPr>
          <p:cNvPr id="25" name="TextBox 170"/>
          <p:cNvSpPr txBox="1"/>
          <p:nvPr/>
        </p:nvSpPr>
        <p:spPr>
          <a:xfrm>
            <a:off x="1169392" y="1084819"/>
            <a:ext cx="1728162" cy="271743"/>
          </a:xfrm>
          <a:prstGeom prst="rect">
            <a:avLst/>
          </a:prstGeom>
          <a:noFill/>
        </p:spPr>
        <p:txBody>
          <a:bodyPr wrap="square" lIns="68582" tIns="34291" rIns="68582" bIns="34291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接口功能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171"/>
          <p:cNvSpPr txBox="1"/>
          <p:nvPr/>
        </p:nvSpPr>
        <p:spPr>
          <a:xfrm>
            <a:off x="1176041" y="1362953"/>
            <a:ext cx="1807540" cy="377028"/>
          </a:xfrm>
          <a:prstGeom prst="rect">
            <a:avLst/>
          </a:prstGeom>
          <a:noFill/>
        </p:spPr>
        <p:txBody>
          <a:bodyPr wrap="square" lIns="68582" tIns="34291" rIns="68582" bIns="34291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1.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获取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WMS/ERP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下发的任务信息。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7" name="TextBox 170"/>
          <p:cNvSpPr txBox="1"/>
          <p:nvPr/>
        </p:nvSpPr>
        <p:spPr>
          <a:xfrm>
            <a:off x="1165617" y="2107045"/>
            <a:ext cx="1728162" cy="271743"/>
          </a:xfrm>
          <a:prstGeom prst="rect">
            <a:avLst/>
          </a:prstGeom>
          <a:noFill/>
        </p:spPr>
        <p:txBody>
          <a:bodyPr wrap="square" lIns="68582" tIns="34291" rIns="68582" bIns="34291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任务调度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171"/>
          <p:cNvSpPr txBox="1"/>
          <p:nvPr/>
        </p:nvSpPr>
        <p:spPr>
          <a:xfrm>
            <a:off x="1129703" y="2330452"/>
            <a:ext cx="1807540" cy="838693"/>
          </a:xfrm>
          <a:prstGeom prst="rect">
            <a:avLst/>
          </a:prstGeom>
          <a:noFill/>
        </p:spPr>
        <p:txBody>
          <a:bodyPr wrap="square" lIns="68582" tIns="34291" rIns="68582" bIns="34291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2.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根据自动化设备获取的条码信息，根据从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WMS/ERP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获取的信息，分析对应的路径，并通知自动化设备采取相应的动作。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9" name="TextBox 170"/>
          <p:cNvSpPr txBox="1"/>
          <p:nvPr/>
        </p:nvSpPr>
        <p:spPr>
          <a:xfrm>
            <a:off x="1160199" y="3225359"/>
            <a:ext cx="1728162" cy="271743"/>
          </a:xfrm>
          <a:prstGeom prst="rect">
            <a:avLst/>
          </a:prstGeom>
          <a:noFill/>
        </p:spPr>
        <p:txBody>
          <a:bodyPr wrap="square" lIns="68582" tIns="34291" rIns="68582" bIns="34291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设备监控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171"/>
          <p:cNvSpPr txBox="1"/>
          <p:nvPr/>
        </p:nvSpPr>
        <p:spPr>
          <a:xfrm>
            <a:off x="1090011" y="3497102"/>
            <a:ext cx="1807540" cy="1300358"/>
          </a:xfrm>
          <a:prstGeom prst="rect">
            <a:avLst/>
          </a:prstGeom>
          <a:noFill/>
        </p:spPr>
        <p:txBody>
          <a:bodyPr wrap="square" lIns="68582" tIns="34291" rIns="68582" bIns="34291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3.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采集设备的相应的信息，监控设备的生命周期，避免由于设备老化更新不及时导致停产等问题；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获取</a:t>
            </a: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PLC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设备故障信息，方便排查设备的问题；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  统计机器的故障率，分析故障原因，合理规避故障。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1" name="TextBox 170"/>
          <p:cNvSpPr txBox="1"/>
          <p:nvPr/>
        </p:nvSpPr>
        <p:spPr>
          <a:xfrm>
            <a:off x="6086466" y="3225359"/>
            <a:ext cx="1728162" cy="271743"/>
          </a:xfrm>
          <a:prstGeom prst="rect">
            <a:avLst/>
          </a:prstGeom>
          <a:noFill/>
        </p:spPr>
        <p:txBody>
          <a:bodyPr wrap="square" lIns="68582" tIns="34291" rIns="68582" bIns="3429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看板功能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171"/>
          <p:cNvSpPr txBox="1"/>
          <p:nvPr/>
        </p:nvSpPr>
        <p:spPr>
          <a:xfrm>
            <a:off x="6086466" y="3491752"/>
            <a:ext cx="1838454" cy="377028"/>
          </a:xfrm>
          <a:prstGeom prst="rect">
            <a:avLst/>
          </a:prstGeom>
          <a:noFill/>
        </p:spPr>
        <p:txBody>
          <a:bodyPr wrap="square" lIns="68582" tIns="34291" rIns="68582" bIns="34291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6.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稼动率统计等丰富多样的报表及看板功能。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33" name="TextBox 170"/>
          <p:cNvSpPr txBox="1"/>
          <p:nvPr/>
        </p:nvSpPr>
        <p:spPr>
          <a:xfrm>
            <a:off x="6086466" y="2113307"/>
            <a:ext cx="1728162" cy="271743"/>
          </a:xfrm>
          <a:prstGeom prst="rect">
            <a:avLst/>
          </a:prstGeom>
          <a:noFill/>
        </p:spPr>
        <p:txBody>
          <a:bodyPr wrap="square" lIns="68582" tIns="34291" rIns="68582" bIns="3429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数据统计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171"/>
          <p:cNvSpPr txBox="1"/>
          <p:nvPr/>
        </p:nvSpPr>
        <p:spPr>
          <a:xfrm>
            <a:off x="6086466" y="2391855"/>
            <a:ext cx="1838454" cy="823304"/>
          </a:xfrm>
          <a:prstGeom prst="rect">
            <a:avLst/>
          </a:prstGeom>
          <a:noFill/>
        </p:spPr>
        <p:txBody>
          <a:bodyPr wrap="square" lIns="68582" tIns="34291" rIns="68582" bIns="34291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5.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统计每日工作量，根据分析每日的工作量，分析峰值、谷值，有利于仓库管理员合理安排操作人员。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  <a:p>
            <a:endParaRPr lang="en-US" altLang="zh-CN" sz="900" dirty="0"/>
          </a:p>
        </p:txBody>
      </p:sp>
      <p:sp>
        <p:nvSpPr>
          <p:cNvPr id="35" name="TextBox 170"/>
          <p:cNvSpPr txBox="1"/>
          <p:nvPr/>
        </p:nvSpPr>
        <p:spPr>
          <a:xfrm>
            <a:off x="6092389" y="1085726"/>
            <a:ext cx="1728162" cy="271743"/>
          </a:xfrm>
          <a:prstGeom prst="rect">
            <a:avLst/>
          </a:prstGeom>
          <a:noFill/>
        </p:spPr>
        <p:txBody>
          <a:bodyPr wrap="square" lIns="68582" tIns="34291" rIns="68582" bIns="3429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操作日志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171"/>
          <p:cNvSpPr txBox="1"/>
          <p:nvPr/>
        </p:nvSpPr>
        <p:spPr>
          <a:xfrm>
            <a:off x="6086466" y="1332997"/>
            <a:ext cx="1838454" cy="838693"/>
          </a:xfrm>
          <a:prstGeom prst="rect">
            <a:avLst/>
          </a:prstGeom>
          <a:noFill/>
        </p:spPr>
        <p:txBody>
          <a:bodyPr wrap="square" lIns="68582" tIns="34291" rIns="68582" bIns="34291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4.</a:t>
            </a: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根据实时的运行日志，计算自动化设备的利用率（运行时间段、停止时间段），工作效率（分拣流量），提高仓库管理员对仓库的管理能力。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034155" y="2388235"/>
            <a:ext cx="107569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defRPr/>
            </a:pPr>
            <a:r>
              <a:rPr lang="en-US" altLang="zh-CN" b="1" kern="100" dirty="0">
                <a:latin typeface="+mj-lt"/>
                <a:ea typeface="方正兰亭超细黑简体" panose="03000509000000000000" pitchFamily="2" charset="-122"/>
                <a:cs typeface="Times New Roman" panose="02020603050405020304" pitchFamily="18" charset="0"/>
                <a:sym typeface="+mn-ea"/>
              </a:rPr>
              <a:t>WCS</a:t>
            </a:r>
            <a:r>
              <a:rPr lang="zh-CN" altLang="en-US" b="1" kern="100" dirty="0">
                <a:latin typeface="+mj-lt"/>
                <a:ea typeface="方正兰亭超细黑简体" panose="03000509000000000000" pitchFamily="2" charset="-122"/>
                <a:cs typeface="Times New Roman" panose="02020603050405020304" pitchFamily="18" charset="0"/>
                <a:sym typeface="+mn-ea"/>
              </a:rPr>
              <a:t>功能</a:t>
            </a:r>
          </a:p>
        </p:txBody>
      </p:sp>
      <p:sp>
        <p:nvSpPr>
          <p:cNvPr id="50" name="矩形 49"/>
          <p:cNvSpPr/>
          <p:nvPr/>
        </p:nvSpPr>
        <p:spPr>
          <a:xfrm>
            <a:off x="164847" y="70085"/>
            <a:ext cx="2977358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1700" b="1" kern="100" dirty="0">
                <a:latin typeface="+mj-lt"/>
                <a:ea typeface="方正兰亭超细黑简体" panose="03000509000000000000" pitchFamily="2" charset="-122"/>
                <a:cs typeface="Times New Roman" panose="02020603050405020304" pitchFamily="18" charset="0"/>
              </a:rPr>
              <a:t>01 / WCS</a:t>
            </a:r>
            <a:r>
              <a:rPr lang="zh-CN" altLang="en-US" sz="1700" b="1" kern="100" dirty="0">
                <a:latin typeface="+mj-lt"/>
                <a:ea typeface="方正兰亭超细黑简体" panose="03000509000000000000" pitchFamily="2" charset="-122"/>
                <a:cs typeface="Times New Roman" panose="02020603050405020304" pitchFamily="18" charset="0"/>
              </a:rPr>
              <a:t>简介</a:t>
            </a:r>
            <a:endParaRPr lang="en-GB" altLang="zh-CN" sz="1700" b="1" kern="100" dirty="0">
              <a:latin typeface="+mj-lt"/>
              <a:ea typeface="方正兰亭超细黑简体" panose="03000509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2"/>
          <p:cNvSpPr txBox="1">
            <a:spLocks noChangeArrowheads="1"/>
          </p:cNvSpPr>
          <p:nvPr/>
        </p:nvSpPr>
        <p:spPr bwMode="auto">
          <a:xfrm>
            <a:off x="2739543" y="3296543"/>
            <a:ext cx="4064705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pPr algn="ctr"/>
            <a:r>
              <a:rPr lang="zh-CN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方正兰亭超细黑简体" panose="03000509000000000000" pitchFamily="2" charset="-122"/>
              </a:rPr>
              <a:t>项目流程解析</a:t>
            </a:r>
            <a:endParaRPr lang="en-GB" altLang="zh-CN" sz="28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方正兰亭超细黑简体" panose="03000509000000000000" pitchFamily="2" charset="-122"/>
            </a:endParaRPr>
          </a:p>
        </p:txBody>
      </p:sp>
      <p:sp>
        <p:nvSpPr>
          <p:cNvPr id="26" name="文本框 12"/>
          <p:cNvSpPr txBox="1">
            <a:spLocks noChangeArrowheads="1"/>
          </p:cNvSpPr>
          <p:nvPr/>
        </p:nvSpPr>
        <p:spPr bwMode="auto">
          <a:xfrm>
            <a:off x="4789346" y="2095780"/>
            <a:ext cx="1007297" cy="145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pPr algn="ctr"/>
            <a:r>
              <a:rPr lang="en-US" altLang="zh-CN" sz="9000" dirty="0">
                <a:solidFill>
                  <a:schemeClr val="tx1">
                    <a:lumMod val="50000"/>
                    <a:lumOff val="50000"/>
                  </a:schemeClr>
                </a:solidFill>
                <a:latin typeface="AgencyFB" panose="02000806040000020003" pitchFamily="2" charset="0"/>
                <a:ea typeface="微软雅黑" panose="020B0503020204020204" pitchFamily="34" charset="-122"/>
              </a:rPr>
              <a:t> 2</a:t>
            </a:r>
            <a:endParaRPr lang="zh-CN" altLang="en-US" sz="9000" dirty="0">
              <a:solidFill>
                <a:schemeClr val="tx1">
                  <a:lumMod val="50000"/>
                  <a:lumOff val="50000"/>
                </a:schemeClr>
              </a:solidFill>
              <a:latin typeface="AgencyFB" panose="02000806040000020003" pitchFamily="2" charset="0"/>
              <a:ea typeface="微软雅黑" panose="020B0503020204020204" pitchFamily="34" charset="-122"/>
            </a:endParaRPr>
          </a:p>
        </p:txBody>
      </p:sp>
      <p:sp>
        <p:nvSpPr>
          <p:cNvPr id="16" name="文本框 14"/>
          <p:cNvSpPr txBox="1">
            <a:spLocks noChangeArrowheads="1"/>
          </p:cNvSpPr>
          <p:nvPr/>
        </p:nvSpPr>
        <p:spPr bwMode="auto">
          <a:xfrm>
            <a:off x="3959932" y="2680556"/>
            <a:ext cx="1378848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itchFamily="2" charset="-122"/>
                <a:ea typeface="方正正黑简体" pitchFamily="2" charset="-122"/>
              </a:defRPr>
            </a:lvl9pPr>
          </a:lstStyle>
          <a:p>
            <a:pPr algn="ctr" eaLnBrk="1" hangingPunct="1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TWO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2" r="49845" b="47264"/>
          <a:stretch>
            <a:fillRect/>
          </a:stretch>
        </p:blipFill>
        <p:spPr>
          <a:xfrm flipH="1">
            <a:off x="2159732" y="0"/>
            <a:ext cx="2088232" cy="3040091"/>
          </a:xfrm>
          <a:prstGeom prst="rect">
            <a:avLst/>
          </a:prstGeom>
        </p:spPr>
      </p:pic>
      <p:sp>
        <p:nvSpPr>
          <p:cNvPr id="10" name="PA_半闭框 7"/>
          <p:cNvSpPr/>
          <p:nvPr>
            <p:custDataLst>
              <p:tags r:id="rId1"/>
            </p:custDataLst>
          </p:nvPr>
        </p:nvSpPr>
        <p:spPr>
          <a:xfrm flipH="1">
            <a:off x="4463987" y="2320516"/>
            <a:ext cx="1296144" cy="720080"/>
          </a:xfrm>
          <a:prstGeom prst="halfFrame">
            <a:avLst>
              <a:gd name="adj1" fmla="val 889"/>
              <a:gd name="adj2" fmla="val 1333"/>
            </a:avLst>
          </a:prstGeom>
          <a:solidFill>
            <a:srgbClr val="656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mph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50" fill="hold"/>
                                        <p:tgtEl>
                                          <p:spTgt spid="2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mph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50" fill="hold"/>
                                        <p:tgtEl>
                                          <p:spTgt spid="26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0.34896 -4.07407E-6 " pathEditMode="relative" rAng="0" ptsTypes="AA">
                                      <p:cBhvr>
                                        <p:cTn id="34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26" grpId="0"/>
      <p:bldP spid="26" grpId="1"/>
      <p:bldP spid="26" grpId="2"/>
      <p:bldP spid="16" grpId="0"/>
      <p:bldP spid="10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73224" y="700336"/>
            <a:ext cx="4571999" cy="3261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/>
          </a:p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1.WMS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推送任务至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WCS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操作员装箱、将货物投递至自动化设备；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3.PLC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上发扫描到的条码，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WCS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解析此条码的任务，判断是否需要进行人工打包；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操作员在操作区打包完成后，重新投递回自动化设备；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 PLC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上发扫描到的条码，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WCS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分析条码的任务，判断是否需要封箱，需要封箱的设备根据箱子的型号去往不同的封箱机；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操作员在操作区封箱等操作做完之后，重新投递回自动化设备；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7.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货物流转至出库区，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WCS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下发指令，将货物推送至指定道口。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556320"/>
            <a:ext cx="4273076" cy="45005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49860" y="612140"/>
            <a:ext cx="24688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封箱流程如右图所示：</a:t>
            </a:r>
            <a:endParaRPr lang="zh-CN" altLang="en-US" dirty="0"/>
          </a:p>
        </p:txBody>
      </p:sp>
      <p:sp>
        <p:nvSpPr>
          <p:cNvPr id="51" name="矩形 50"/>
          <p:cNvSpPr/>
          <p:nvPr/>
        </p:nvSpPr>
        <p:spPr>
          <a:xfrm>
            <a:off x="172468" y="39802"/>
            <a:ext cx="2446094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1700" b="1" kern="100" dirty="0">
                <a:latin typeface="+mj-lt"/>
                <a:ea typeface="方正兰亭超细黑简体" panose="03000509000000000000" pitchFamily="2" charset="-122"/>
                <a:cs typeface="Times New Roman" panose="02020603050405020304" pitchFamily="18" charset="0"/>
              </a:rPr>
              <a:t>02 / </a:t>
            </a:r>
            <a:r>
              <a:rPr lang="zh-CN" altLang="en-US" sz="1700" b="1" kern="100" dirty="0">
                <a:latin typeface="+mj-lt"/>
                <a:ea typeface="方正兰亭超细黑简体" panose="03000509000000000000" pitchFamily="2" charset="-122"/>
                <a:cs typeface="Times New Roman" panose="02020603050405020304" pitchFamily="18" charset="0"/>
              </a:rPr>
              <a:t>项目流程解析</a:t>
            </a:r>
            <a:endParaRPr lang="en-GB" altLang="zh-CN" sz="1700" b="1" kern="100" dirty="0">
              <a:latin typeface="+mj-lt"/>
              <a:ea typeface="方正兰亭超细黑简体" panose="03000509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44" y="2392524"/>
            <a:ext cx="3934166" cy="23719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4913" y="664332"/>
            <a:ext cx="79454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封箱包装流程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操作员投递货物经由右侧红色区域合流，在左侧红色区域进行扫码，经过此处的货物将会有以下三种情况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读码正常，无需人工包装，直行。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读码正常，需要人工包装，分拣分拣出人工操作区。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读码异常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条码损坏、条码位置有误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，分拣出人工操作区。</a:t>
            </a:r>
          </a:p>
        </p:txBody>
      </p:sp>
      <p:sp>
        <p:nvSpPr>
          <p:cNvPr id="12" name="橢圓 87"/>
          <p:cNvSpPr/>
          <p:nvPr/>
        </p:nvSpPr>
        <p:spPr>
          <a:xfrm>
            <a:off x="7920372" y="3652664"/>
            <a:ext cx="343167" cy="2535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zh-TW" altLang="en-US" sz="1100"/>
          </a:p>
        </p:txBody>
      </p:sp>
      <p:sp>
        <p:nvSpPr>
          <p:cNvPr id="51" name="矩形 50"/>
          <p:cNvSpPr/>
          <p:nvPr/>
        </p:nvSpPr>
        <p:spPr>
          <a:xfrm>
            <a:off x="154688" y="70917"/>
            <a:ext cx="2446094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1700" b="1" kern="100" dirty="0">
                <a:latin typeface="+mj-lt"/>
                <a:ea typeface="方正兰亭超细黑简体" panose="03000509000000000000" pitchFamily="2" charset="-122"/>
                <a:cs typeface="Times New Roman" panose="02020603050405020304" pitchFamily="18" charset="0"/>
              </a:rPr>
              <a:t>02 / </a:t>
            </a:r>
            <a:r>
              <a:rPr lang="zh-CN" altLang="en-US" sz="1700" b="1" kern="100" dirty="0">
                <a:latin typeface="+mj-lt"/>
                <a:ea typeface="方正兰亭超细黑简体" panose="03000509000000000000" pitchFamily="2" charset="-122"/>
                <a:cs typeface="Times New Roman" panose="02020603050405020304" pitchFamily="18" charset="0"/>
              </a:rPr>
              <a:t>项目流程解析</a:t>
            </a:r>
            <a:endParaRPr lang="en-GB" altLang="zh-CN" sz="1700" b="1" kern="100" dirty="0">
              <a:latin typeface="+mj-lt"/>
              <a:ea typeface="方正兰亭超细黑简体" panose="03000509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87524" y="808348"/>
            <a:ext cx="73808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封箱封箱流程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经由左侧红色区域合流一楼二楼货物，在右侧红色区域进行扫码，经过此处的货物将会有以下三种情况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读码正常，纸箱根据不通的规格去往指定封箱道口。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读码正常，软包带和塑胶箱去往出库区 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读码异常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条码损坏、条码位置有误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，分拣出人工操作区。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2624230"/>
            <a:ext cx="3581710" cy="2048053"/>
          </a:xfrm>
          <a:prstGeom prst="rect">
            <a:avLst/>
          </a:prstGeom>
        </p:spPr>
      </p:pic>
      <p:sp>
        <p:nvSpPr>
          <p:cNvPr id="4" name="橢圓 87"/>
          <p:cNvSpPr/>
          <p:nvPr/>
        </p:nvSpPr>
        <p:spPr>
          <a:xfrm>
            <a:off x="6696236" y="2968588"/>
            <a:ext cx="343167" cy="2581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zh-TW" altLang="en-US" sz="1100"/>
          </a:p>
        </p:txBody>
      </p:sp>
      <p:sp>
        <p:nvSpPr>
          <p:cNvPr id="51" name="矩形 50"/>
          <p:cNvSpPr/>
          <p:nvPr/>
        </p:nvSpPr>
        <p:spPr>
          <a:xfrm>
            <a:off x="201678" y="40437"/>
            <a:ext cx="2446094" cy="33086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1700" b="1" kern="100" dirty="0">
                <a:latin typeface="+mj-lt"/>
                <a:ea typeface="方正兰亭超细黑简体" panose="03000509000000000000" pitchFamily="2" charset="-122"/>
                <a:cs typeface="Times New Roman" panose="02020603050405020304" pitchFamily="18" charset="0"/>
              </a:rPr>
              <a:t>02 / </a:t>
            </a:r>
            <a:r>
              <a:rPr lang="zh-CN" altLang="en-US" sz="1700" b="1" kern="100" dirty="0">
                <a:latin typeface="+mj-lt"/>
                <a:ea typeface="方正兰亭超细黑简体" panose="03000509000000000000" pitchFamily="2" charset="-122"/>
                <a:cs typeface="Times New Roman" panose="02020603050405020304" pitchFamily="18" charset="0"/>
              </a:rPr>
              <a:t>项目流程解析</a:t>
            </a:r>
            <a:endParaRPr lang="en-GB" altLang="zh-CN" sz="1700" b="1" kern="100" dirty="0">
              <a:latin typeface="+mj-lt"/>
              <a:ea typeface="方正兰亭超细黑简体" panose="03000509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Click="0" advTm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第一PPT，www.1ppt.com">
  <a:themeElements>
    <a:clrScheme name="自定义 54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85251"/>
      </a:accent1>
      <a:accent2>
        <a:srgbClr val="EEE895"/>
      </a:accent2>
      <a:accent3>
        <a:srgbClr val="585251"/>
      </a:accent3>
      <a:accent4>
        <a:srgbClr val="EEE895"/>
      </a:accent4>
      <a:accent5>
        <a:srgbClr val="585251"/>
      </a:accent5>
      <a:accent6>
        <a:srgbClr val="EEE89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1500</Words>
  <Application>Microsoft Office PowerPoint</Application>
  <PresentationFormat>自定义</PresentationFormat>
  <Paragraphs>207</Paragraphs>
  <Slides>28</Slides>
  <Notes>15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5" baseType="lpstr">
      <vt:lpstr>AgencyFB</vt:lpstr>
      <vt:lpstr>方正兰亭超细黑简体</vt:lpstr>
      <vt:lpstr>微软雅黑</vt:lpstr>
      <vt:lpstr>Arial</vt:lpstr>
      <vt:lpstr>Calibri</vt:lpstr>
      <vt:lpstr>第一PPT，www.1ppt.com</vt:lpstr>
      <vt:lpstr>Bitmap Image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dc:description>www.1ppt.com</dc:description>
  <cp:lastModifiedBy>Gordon Liu</cp:lastModifiedBy>
  <cp:revision>410</cp:revision>
  <dcterms:created xsi:type="dcterms:W3CDTF">2017-06-09T15:26:00Z</dcterms:created>
  <dcterms:modified xsi:type="dcterms:W3CDTF">2018-12-05T06:28:27Z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13</vt:lpwstr>
  </property>
  <property fmtid="{D5CDD505-2E9C-101B-9397-08002B2CF9AE}" pid="3" name="KSOProductBuildVer">
    <vt:lpwstr>2052-10.1.0.7669</vt:lpwstr>
  </property>
</Properties>
</file>